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Lst>
  <p:sldSz cy="32918400" cx="43891200"/>
  <p:notesSz cx="9210675" cy="698022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0368">
          <p15:clr>
            <a:srgbClr val="A4A3A4"/>
          </p15:clr>
        </p15:guide>
        <p15:guide id="2" pos="31762">
          <p15:clr>
            <a:srgbClr val="A4A3A4"/>
          </p15:clr>
        </p15:guide>
        <p15:guide id="3" pos="13577">
          <p15:clr>
            <a:srgbClr val="A4A3A4"/>
          </p15:clr>
        </p15:guide>
        <p15:guide id="4" pos="-4224">
          <p15:clr>
            <a:srgbClr val="A4A3A4"/>
          </p15:clr>
        </p15:guide>
        <p15:guide id="5" pos="4467">
          <p15:clr>
            <a:srgbClr val="A4A3A4"/>
          </p15:clr>
        </p15:guide>
        <p15:guide id="6" pos="4951">
          <p15:clr>
            <a:srgbClr val="A4A3A4"/>
          </p15:clr>
        </p15:guide>
        <p15:guide id="7" pos="14057">
          <p15:clr>
            <a:srgbClr val="A4A3A4"/>
          </p15:clr>
        </p15:guide>
        <p15:guide id="8" pos="22711">
          <p15:clr>
            <a:srgbClr val="A4A3A4"/>
          </p15:clr>
        </p15:guide>
        <p15:guide id="9" pos="23163">
          <p15:clr>
            <a:srgbClr val="A4A3A4"/>
          </p15:clr>
        </p15:guide>
      </p15:sldGuideLst>
    </p:ext>
    <p:ext uri="http://customooxmlschemas.google.com/">
      <go:slidesCustomData xmlns:go="http://customooxmlschemas.google.com/" r:id="rId8" roundtripDataSignature="AMtx7mgsAwGhKCRV+W7pNVDEPFkKKrVRJ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5F312D9-C998-4FE6-A9B5-9C41DC65F043}">
  <a:tblStyle styleId="{85F312D9-C998-4FE6-A9B5-9C41DC65F043}"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0368" orient="horz"/>
        <p:guide pos="31762"/>
        <p:guide pos="13577"/>
        <p:guide pos="-4224"/>
        <p:guide pos="4467"/>
        <p:guide pos="4951"/>
        <p:guide pos="14057"/>
        <p:guide pos="22711"/>
        <p:guide pos="23163"/>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990975" cy="349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600"/>
              </a:spcBef>
              <a:spcAft>
                <a:spcPts val="0"/>
              </a:spcAft>
              <a:buClr>
                <a:srgbClr val="000000"/>
              </a:buClr>
              <a:buSzPts val="1400"/>
              <a:buFont typeface="Arial"/>
              <a:buNone/>
              <a:defRPr b="1" i="0" sz="12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3950"/>
              </a:spcBef>
              <a:spcAft>
                <a:spcPts val="0"/>
              </a:spcAft>
              <a:buClr>
                <a:srgbClr val="000000"/>
              </a:buClr>
              <a:buSzPts val="1400"/>
              <a:buFont typeface="Arial"/>
              <a:buNone/>
              <a:defRPr b="1" i="0" sz="79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3950"/>
              </a:spcBef>
              <a:spcAft>
                <a:spcPts val="0"/>
              </a:spcAft>
              <a:buClr>
                <a:srgbClr val="000000"/>
              </a:buClr>
              <a:buSzPts val="1400"/>
              <a:buFont typeface="Arial"/>
              <a:buNone/>
              <a:defRPr b="1" i="0" sz="79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3950"/>
              </a:spcBef>
              <a:spcAft>
                <a:spcPts val="0"/>
              </a:spcAft>
              <a:buClr>
                <a:srgbClr val="000000"/>
              </a:buClr>
              <a:buSzPts val="1400"/>
              <a:buFont typeface="Arial"/>
              <a:buNone/>
              <a:defRPr b="1" i="0" sz="79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3950"/>
              </a:spcBef>
              <a:spcAft>
                <a:spcPts val="0"/>
              </a:spcAft>
              <a:buClr>
                <a:srgbClr val="000000"/>
              </a:buClr>
              <a:buSzPts val="1400"/>
              <a:buFont typeface="Arial"/>
              <a:buNone/>
              <a:defRPr b="1" i="0" sz="79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1" i="0" sz="79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1" i="0" sz="79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1" i="0" sz="79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1" i="0" sz="7900" u="none" cap="none" strike="noStrike">
                <a:solidFill>
                  <a:schemeClr val="dk1"/>
                </a:solidFill>
                <a:latin typeface="Times New Roman"/>
                <a:ea typeface="Times New Roman"/>
                <a:cs typeface="Times New Roman"/>
                <a:sym typeface="Times New Roman"/>
              </a:defRPr>
            </a:lvl9pPr>
          </a:lstStyle>
          <a:p/>
        </p:txBody>
      </p:sp>
      <p:sp>
        <p:nvSpPr>
          <p:cNvPr id="4" name="Google Shape;4;n"/>
          <p:cNvSpPr txBox="1"/>
          <p:nvPr>
            <p:ph idx="10" type="dt"/>
          </p:nvPr>
        </p:nvSpPr>
        <p:spPr>
          <a:xfrm>
            <a:off x="5216525" y="0"/>
            <a:ext cx="3992563" cy="34925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600"/>
              </a:spcBef>
              <a:spcAft>
                <a:spcPts val="0"/>
              </a:spcAft>
              <a:buClr>
                <a:srgbClr val="000000"/>
              </a:buClr>
              <a:buSzPts val="1400"/>
              <a:buFont typeface="Arial"/>
              <a:buNone/>
              <a:defRPr b="1" i="0" sz="12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3950"/>
              </a:spcBef>
              <a:spcAft>
                <a:spcPts val="0"/>
              </a:spcAft>
              <a:buClr>
                <a:srgbClr val="000000"/>
              </a:buClr>
              <a:buSzPts val="1400"/>
              <a:buFont typeface="Arial"/>
              <a:buNone/>
              <a:defRPr b="1" i="0" sz="79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3950"/>
              </a:spcBef>
              <a:spcAft>
                <a:spcPts val="0"/>
              </a:spcAft>
              <a:buClr>
                <a:srgbClr val="000000"/>
              </a:buClr>
              <a:buSzPts val="1400"/>
              <a:buFont typeface="Arial"/>
              <a:buNone/>
              <a:defRPr b="1" i="0" sz="79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3950"/>
              </a:spcBef>
              <a:spcAft>
                <a:spcPts val="0"/>
              </a:spcAft>
              <a:buClr>
                <a:srgbClr val="000000"/>
              </a:buClr>
              <a:buSzPts val="1400"/>
              <a:buFont typeface="Arial"/>
              <a:buNone/>
              <a:defRPr b="1" i="0" sz="79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3950"/>
              </a:spcBef>
              <a:spcAft>
                <a:spcPts val="0"/>
              </a:spcAft>
              <a:buClr>
                <a:srgbClr val="000000"/>
              </a:buClr>
              <a:buSzPts val="1400"/>
              <a:buFont typeface="Arial"/>
              <a:buNone/>
              <a:defRPr b="1" i="0" sz="79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1" i="0" sz="79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1" i="0" sz="79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1" i="0" sz="79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1" i="0" sz="7900" u="none" cap="none" strike="noStrike">
                <a:solidFill>
                  <a:schemeClr val="dk1"/>
                </a:solidFill>
                <a:latin typeface="Times New Roman"/>
                <a:ea typeface="Times New Roman"/>
                <a:cs typeface="Times New Roman"/>
                <a:sym typeface="Times New Roman"/>
              </a:defRPr>
            </a:lvl9pPr>
          </a:lstStyle>
          <a:p/>
        </p:txBody>
      </p:sp>
      <p:sp>
        <p:nvSpPr>
          <p:cNvPr id="5" name="Google Shape;5;n"/>
          <p:cNvSpPr/>
          <p:nvPr>
            <p:ph idx="3" type="sldImg"/>
          </p:nvPr>
        </p:nvSpPr>
        <p:spPr>
          <a:xfrm>
            <a:off x="2860675" y="523875"/>
            <a:ext cx="3489325" cy="26177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920750" y="3316288"/>
            <a:ext cx="7369175" cy="3140075"/>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6629400"/>
            <a:ext cx="3990975" cy="34925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600"/>
              </a:spcBef>
              <a:spcAft>
                <a:spcPts val="0"/>
              </a:spcAft>
              <a:buClr>
                <a:srgbClr val="000000"/>
              </a:buClr>
              <a:buSzPts val="1400"/>
              <a:buFont typeface="Arial"/>
              <a:buNone/>
              <a:defRPr b="1" i="0" sz="12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3950"/>
              </a:spcBef>
              <a:spcAft>
                <a:spcPts val="0"/>
              </a:spcAft>
              <a:buClr>
                <a:srgbClr val="000000"/>
              </a:buClr>
              <a:buSzPts val="1400"/>
              <a:buFont typeface="Arial"/>
              <a:buNone/>
              <a:defRPr b="1" i="0" sz="79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3950"/>
              </a:spcBef>
              <a:spcAft>
                <a:spcPts val="0"/>
              </a:spcAft>
              <a:buClr>
                <a:srgbClr val="000000"/>
              </a:buClr>
              <a:buSzPts val="1400"/>
              <a:buFont typeface="Arial"/>
              <a:buNone/>
              <a:defRPr b="1" i="0" sz="79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3950"/>
              </a:spcBef>
              <a:spcAft>
                <a:spcPts val="0"/>
              </a:spcAft>
              <a:buClr>
                <a:srgbClr val="000000"/>
              </a:buClr>
              <a:buSzPts val="1400"/>
              <a:buFont typeface="Arial"/>
              <a:buNone/>
              <a:defRPr b="1" i="0" sz="79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3950"/>
              </a:spcBef>
              <a:spcAft>
                <a:spcPts val="0"/>
              </a:spcAft>
              <a:buClr>
                <a:srgbClr val="000000"/>
              </a:buClr>
              <a:buSzPts val="1400"/>
              <a:buFont typeface="Arial"/>
              <a:buNone/>
              <a:defRPr b="1" i="0" sz="79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1" i="0" sz="79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1" i="0" sz="79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1" i="0" sz="79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1" i="0" sz="7900" u="none" cap="none" strike="noStrike">
                <a:solidFill>
                  <a:schemeClr val="dk1"/>
                </a:solidFill>
                <a:latin typeface="Times New Roman"/>
                <a:ea typeface="Times New Roman"/>
                <a:cs typeface="Times New Roman"/>
                <a:sym typeface="Times New Roman"/>
              </a:defRPr>
            </a:lvl9pPr>
          </a:lstStyle>
          <a:p/>
        </p:txBody>
      </p:sp>
      <p:sp>
        <p:nvSpPr>
          <p:cNvPr id="8" name="Google Shape;8;n"/>
          <p:cNvSpPr txBox="1"/>
          <p:nvPr>
            <p:ph idx="12" type="sldNum"/>
          </p:nvPr>
        </p:nvSpPr>
        <p:spPr>
          <a:xfrm>
            <a:off x="5216525" y="6629400"/>
            <a:ext cx="3992563" cy="34925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 name="Shape 22"/>
        <p:cNvGrpSpPr/>
        <p:nvPr/>
      </p:nvGrpSpPr>
      <p:grpSpPr>
        <a:xfrm>
          <a:off x="0" y="0"/>
          <a:ext cx="0" cy="0"/>
          <a:chOff x="0" y="0"/>
          <a:chExt cx="0" cy="0"/>
        </a:xfrm>
      </p:grpSpPr>
      <p:sp>
        <p:nvSpPr>
          <p:cNvPr id="23" name="Google Shape;23;g1140eeccbcd_1_5:notes"/>
          <p:cNvSpPr/>
          <p:nvPr>
            <p:ph idx="2" type="sldImg"/>
          </p:nvPr>
        </p:nvSpPr>
        <p:spPr>
          <a:xfrm>
            <a:off x="2860675" y="523875"/>
            <a:ext cx="3489300" cy="26178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4" name="Google Shape;24;g1140eeccbcd_1_5:notes"/>
          <p:cNvSpPr txBox="1"/>
          <p:nvPr>
            <p:ph idx="1" type="body"/>
          </p:nvPr>
        </p:nvSpPr>
        <p:spPr>
          <a:xfrm>
            <a:off x="920750" y="3316288"/>
            <a:ext cx="7369200" cy="31401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000000"/>
              </a:buClr>
              <a:buSzPts val="1400"/>
              <a:buFont typeface="Arial"/>
              <a:buNone/>
            </a:pPr>
            <a:r>
              <a:t/>
            </a:r>
            <a:endParaRPr/>
          </a:p>
        </p:txBody>
      </p:sp>
      <p:sp>
        <p:nvSpPr>
          <p:cNvPr id="25" name="Google Shape;25;g1140eeccbcd_1_5:notes"/>
          <p:cNvSpPr txBox="1"/>
          <p:nvPr>
            <p:ph idx="12" type="sldNum"/>
          </p:nvPr>
        </p:nvSpPr>
        <p:spPr>
          <a:xfrm>
            <a:off x="5216525" y="6629400"/>
            <a:ext cx="3992700" cy="349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cxnSp>
        <p:nvCxnSpPr>
          <p:cNvPr id="16" name="Google Shape;16;p5"/>
          <p:cNvCxnSpPr/>
          <p:nvPr/>
        </p:nvCxnSpPr>
        <p:spPr>
          <a:xfrm>
            <a:off x="8274504" y="3814082"/>
            <a:ext cx="0" cy="5486400"/>
          </a:xfrm>
          <a:prstGeom prst="straightConnector1">
            <a:avLst/>
          </a:prstGeom>
          <a:noFill/>
          <a:ln>
            <a:noFill/>
          </a:ln>
        </p:spPr>
      </p:cxnSp>
      <p:sp>
        <p:nvSpPr>
          <p:cNvPr id="17" name="Google Shape;17;p5"/>
          <p:cNvSpPr/>
          <p:nvPr/>
        </p:nvSpPr>
        <p:spPr>
          <a:xfrm>
            <a:off x="0" y="0"/>
            <a:ext cx="43877700" cy="32907600"/>
          </a:xfrm>
          <a:prstGeom prst="rect">
            <a:avLst/>
          </a:prstGeom>
          <a:noFill/>
          <a:ln cap="flat" cmpd="sng" w="9525">
            <a:solidFill>
              <a:srgbClr val="000000"/>
            </a:solidFill>
            <a:prstDash val="solid"/>
            <a:miter lim="800000"/>
            <a:headEnd len="sm" w="sm" type="none"/>
            <a:tailEnd len="sm" w="sm" type="none"/>
          </a:ln>
        </p:spPr>
        <p:txBody>
          <a:bodyPr anchorCtr="0" anchor="ctr" bIns="39175" lIns="78375" spcFirstLastPara="1" rIns="78375" wrap="square" tIns="39175">
            <a:noAutofit/>
          </a:bodyPr>
          <a:lstStyle/>
          <a:p>
            <a:pPr indent="0" lvl="0" marL="0" marR="0" rtl="0" algn="l">
              <a:lnSpc>
                <a:spcPct val="100000"/>
              </a:lnSpc>
              <a:spcBef>
                <a:spcPts val="0"/>
              </a:spcBef>
              <a:spcAft>
                <a:spcPts val="0"/>
              </a:spcAft>
              <a:buClr>
                <a:srgbClr val="000000"/>
              </a:buClr>
              <a:buSzPts val="6800"/>
              <a:buFont typeface="Arial"/>
              <a:buNone/>
            </a:pPr>
            <a:r>
              <a:t/>
            </a:r>
            <a:endParaRPr b="1" i="0" sz="6800" u="none" cap="none" strike="noStrike">
              <a:solidFill>
                <a:schemeClr val="dk1"/>
              </a:solidFill>
              <a:latin typeface="Times New Roman"/>
              <a:ea typeface="Times New Roman"/>
              <a:cs typeface="Times New Roman"/>
              <a:sym typeface="Times New Roman"/>
            </a:endParaRPr>
          </a:p>
        </p:txBody>
      </p:sp>
      <p:pic>
        <p:nvPicPr>
          <p:cNvPr descr="LongFooter4C" id="18" name="Google Shape;18;p5"/>
          <p:cNvPicPr preferRelativeResize="0"/>
          <p:nvPr/>
        </p:nvPicPr>
        <p:blipFill rotWithShape="1">
          <a:blip r:embed="rId2">
            <a:alphaModFix/>
          </a:blip>
          <a:srcRect b="0" l="6567" r="61879" t="37575"/>
          <a:stretch/>
        </p:blipFill>
        <p:spPr>
          <a:xfrm>
            <a:off x="4498725" y="29965425"/>
            <a:ext cx="12866913" cy="1828800"/>
          </a:xfrm>
          <a:prstGeom prst="rect">
            <a:avLst/>
          </a:prstGeom>
          <a:noFill/>
          <a:ln>
            <a:noFill/>
          </a:ln>
        </p:spPr>
      </p:pic>
      <p:sp>
        <p:nvSpPr>
          <p:cNvPr id="19" name="Google Shape;19;p5"/>
          <p:cNvSpPr txBox="1"/>
          <p:nvPr/>
        </p:nvSpPr>
        <p:spPr>
          <a:xfrm>
            <a:off x="18716782" y="29823303"/>
            <a:ext cx="24166200" cy="1794000"/>
          </a:xfrm>
          <a:prstGeom prst="rect">
            <a:avLst/>
          </a:prstGeom>
          <a:noFill/>
          <a:ln>
            <a:noFill/>
          </a:ln>
        </p:spPr>
        <p:txBody>
          <a:bodyPr anchorCtr="0" anchor="t" bIns="39175" lIns="78375" spcFirstLastPara="1" rIns="78375" wrap="square" tIns="39175">
            <a:spAutoFit/>
          </a:bodyPr>
          <a:lstStyle/>
          <a:p>
            <a:pPr indent="0" lvl="0" marL="0" marR="0" rtl="0" algn="l">
              <a:lnSpc>
                <a:spcPct val="100000"/>
              </a:lnSpc>
              <a:spcBef>
                <a:spcPts val="0"/>
              </a:spcBef>
              <a:spcAft>
                <a:spcPts val="0"/>
              </a:spcAft>
              <a:buClr>
                <a:srgbClr val="000000"/>
              </a:buClr>
              <a:buSzPts val="5600"/>
              <a:buFont typeface="Arial"/>
              <a:buNone/>
            </a:pPr>
            <a:r>
              <a:rPr b="1" i="0" lang="en-US" sz="5600" u="none" cap="none" strike="noStrike">
                <a:solidFill>
                  <a:srgbClr val="7F7F7F"/>
                </a:solidFill>
                <a:latin typeface="Arial"/>
                <a:ea typeface="Arial"/>
                <a:cs typeface="Arial"/>
                <a:sym typeface="Arial"/>
              </a:rPr>
              <a:t>COUNCIL ON RESEARCH IN EDUCATION</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5600"/>
              <a:buFont typeface="Arial"/>
              <a:buNone/>
            </a:pPr>
            <a:r>
              <a:rPr b="1" i="0" lang="en-US" sz="5600" u="none" cap="none" strike="noStrike">
                <a:solidFill>
                  <a:srgbClr val="4A121E"/>
                </a:solidFill>
                <a:latin typeface="Arial"/>
                <a:ea typeface="Arial"/>
                <a:cs typeface="Arial"/>
                <a:sym typeface="Arial"/>
              </a:rPr>
              <a:t>2018 MARVALENE HUGHES RESEARCH IN EDUCATION CONFERENCE</a:t>
            </a:r>
            <a:endParaRPr b="0" i="0" sz="1200" u="none" cap="none" strike="noStrike">
              <a:solidFill>
                <a:srgbClr val="000000"/>
              </a:solidFill>
              <a:latin typeface="Arial"/>
              <a:ea typeface="Arial"/>
              <a:cs typeface="Arial"/>
              <a:sym typeface="Arial"/>
            </a:endParaRPr>
          </a:p>
        </p:txBody>
      </p:sp>
      <p:pic>
        <p:nvPicPr>
          <p:cNvPr descr="SealNewColors.jpg" id="20" name="Google Shape;20;p5"/>
          <p:cNvPicPr preferRelativeResize="0"/>
          <p:nvPr/>
        </p:nvPicPr>
        <p:blipFill rotWithShape="1">
          <a:blip r:embed="rId3">
            <a:alphaModFix/>
          </a:blip>
          <a:srcRect b="0" l="0" r="0" t="0"/>
          <a:stretch/>
        </p:blipFill>
        <p:spPr>
          <a:xfrm>
            <a:off x="783771" y="29636515"/>
            <a:ext cx="2894646" cy="2743200"/>
          </a:xfrm>
          <a:prstGeom prst="rect">
            <a:avLst/>
          </a:prstGeom>
          <a:noFill/>
          <a:ln>
            <a:noFill/>
          </a:ln>
        </p:spPr>
      </p:pic>
      <p:sp>
        <p:nvSpPr>
          <p:cNvPr id="21" name="Google Shape;21;p5"/>
          <p:cNvSpPr txBox="1"/>
          <p:nvPr/>
        </p:nvSpPr>
        <p:spPr>
          <a:xfrm>
            <a:off x="936171" y="14067832"/>
            <a:ext cx="13324200" cy="1246500"/>
          </a:xfrm>
          <a:prstGeom prst="rect">
            <a:avLst/>
          </a:prstGeom>
          <a:noFill/>
          <a:ln>
            <a:noFill/>
          </a:ln>
        </p:spPr>
        <p:txBody>
          <a:bodyPr anchorCtr="0" anchor="t" bIns="29375" lIns="58750" spcFirstLastPara="1" rIns="58750" wrap="square" tIns="29375">
            <a:spAutoFit/>
          </a:bodyPr>
          <a:lstStyle/>
          <a:p>
            <a:pPr indent="0" lvl="0" marL="0" marR="0" rtl="0" algn="l">
              <a:lnSpc>
                <a:spcPct val="100000"/>
              </a:lnSpc>
              <a:spcBef>
                <a:spcPts val="0"/>
              </a:spcBef>
              <a:spcAft>
                <a:spcPts val="0"/>
              </a:spcAft>
              <a:buClr>
                <a:srgbClr val="000000"/>
              </a:buClr>
              <a:buSzPts val="3400"/>
              <a:buFont typeface="Arial"/>
              <a:buNone/>
            </a:pPr>
            <a:r>
              <a:t/>
            </a:r>
            <a:endParaRPr b="0" i="0" sz="3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3400"/>
              <a:buFont typeface="Arial"/>
              <a:buNone/>
            </a:pPr>
            <a:r>
              <a:t/>
            </a:r>
            <a:endParaRPr b="0" i="0" sz="3400" u="none" cap="none" strike="noStrike">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
          <p:cNvSpPr txBox="1"/>
          <p:nvPr>
            <p:ph type="title"/>
          </p:nvPr>
        </p:nvSpPr>
        <p:spPr>
          <a:xfrm>
            <a:off x="3288847" y="2921454"/>
            <a:ext cx="37313400" cy="5486400"/>
          </a:xfrm>
          <a:prstGeom prst="rect">
            <a:avLst/>
          </a:prstGeom>
          <a:noFill/>
          <a:ln>
            <a:noFill/>
          </a:ln>
        </p:spPr>
        <p:txBody>
          <a:bodyPr anchorCtr="0" anchor="ctr" bIns="217875" lIns="435825" spcFirstLastPara="1" rIns="435825" wrap="square" tIns="217875">
            <a:noAutofit/>
          </a:bodyPr>
          <a:lstStyle>
            <a:lvl1pPr lvl="0" marR="0" rtl="0" algn="ctr">
              <a:lnSpc>
                <a:spcPct val="100000"/>
              </a:lnSpc>
              <a:spcBef>
                <a:spcPts val="0"/>
              </a:spcBef>
              <a:spcAft>
                <a:spcPts val="0"/>
              </a:spcAft>
              <a:buClr>
                <a:srgbClr val="000000"/>
              </a:buClr>
              <a:buSzPts val="1200"/>
              <a:buFont typeface="Arial"/>
              <a:buNone/>
              <a:defRPr b="0" i="0" sz="20700" u="none" cap="none" strike="noStrike">
                <a:solidFill>
                  <a:schemeClr val="dk2"/>
                </a:solidFill>
                <a:latin typeface="Times New Roman"/>
                <a:ea typeface="Times New Roman"/>
                <a:cs typeface="Times New Roman"/>
                <a:sym typeface="Times New Roman"/>
              </a:defRPr>
            </a:lvl1pPr>
            <a:lvl2pPr lvl="1" marR="0" rtl="0" algn="ctr">
              <a:lnSpc>
                <a:spcPct val="100000"/>
              </a:lnSpc>
              <a:spcBef>
                <a:spcPts val="0"/>
              </a:spcBef>
              <a:spcAft>
                <a:spcPts val="0"/>
              </a:spcAft>
              <a:buClr>
                <a:srgbClr val="000000"/>
              </a:buClr>
              <a:buSzPts val="1200"/>
              <a:buFont typeface="Arial"/>
              <a:buNone/>
              <a:defRPr b="0" i="0" sz="20700" u="none" cap="none" strike="noStrike">
                <a:solidFill>
                  <a:schemeClr val="dk2"/>
                </a:solidFill>
                <a:latin typeface="Times New Roman"/>
                <a:ea typeface="Times New Roman"/>
                <a:cs typeface="Times New Roman"/>
                <a:sym typeface="Times New Roman"/>
              </a:defRPr>
            </a:lvl2pPr>
            <a:lvl3pPr lvl="2" marR="0" rtl="0" algn="ctr">
              <a:lnSpc>
                <a:spcPct val="100000"/>
              </a:lnSpc>
              <a:spcBef>
                <a:spcPts val="0"/>
              </a:spcBef>
              <a:spcAft>
                <a:spcPts val="0"/>
              </a:spcAft>
              <a:buClr>
                <a:srgbClr val="000000"/>
              </a:buClr>
              <a:buSzPts val="1200"/>
              <a:buFont typeface="Arial"/>
              <a:buNone/>
              <a:defRPr b="0" i="0" sz="20700" u="none" cap="none" strike="noStrike">
                <a:solidFill>
                  <a:schemeClr val="dk2"/>
                </a:solidFill>
                <a:latin typeface="Times New Roman"/>
                <a:ea typeface="Times New Roman"/>
                <a:cs typeface="Times New Roman"/>
                <a:sym typeface="Times New Roman"/>
              </a:defRPr>
            </a:lvl3pPr>
            <a:lvl4pPr lvl="3" marR="0" rtl="0" algn="ctr">
              <a:lnSpc>
                <a:spcPct val="100000"/>
              </a:lnSpc>
              <a:spcBef>
                <a:spcPts val="0"/>
              </a:spcBef>
              <a:spcAft>
                <a:spcPts val="0"/>
              </a:spcAft>
              <a:buClr>
                <a:srgbClr val="000000"/>
              </a:buClr>
              <a:buSzPts val="1200"/>
              <a:buFont typeface="Arial"/>
              <a:buNone/>
              <a:defRPr b="0" i="0" sz="20700" u="none" cap="none" strike="noStrike">
                <a:solidFill>
                  <a:schemeClr val="dk2"/>
                </a:solidFill>
                <a:latin typeface="Times New Roman"/>
                <a:ea typeface="Times New Roman"/>
                <a:cs typeface="Times New Roman"/>
                <a:sym typeface="Times New Roman"/>
              </a:defRPr>
            </a:lvl4pPr>
            <a:lvl5pPr lvl="4" marR="0" rtl="0" algn="ctr">
              <a:lnSpc>
                <a:spcPct val="100000"/>
              </a:lnSpc>
              <a:spcBef>
                <a:spcPts val="0"/>
              </a:spcBef>
              <a:spcAft>
                <a:spcPts val="0"/>
              </a:spcAft>
              <a:buClr>
                <a:srgbClr val="000000"/>
              </a:buClr>
              <a:buSzPts val="1200"/>
              <a:buFont typeface="Arial"/>
              <a:buNone/>
              <a:defRPr b="0" i="0" sz="20700" u="none" cap="none" strike="noStrike">
                <a:solidFill>
                  <a:schemeClr val="dk2"/>
                </a:solidFill>
                <a:latin typeface="Times New Roman"/>
                <a:ea typeface="Times New Roman"/>
                <a:cs typeface="Times New Roman"/>
                <a:sym typeface="Times New Roman"/>
              </a:defRPr>
            </a:lvl5pPr>
            <a:lvl6pPr lvl="5" marR="0" rtl="0" algn="ctr">
              <a:lnSpc>
                <a:spcPct val="100000"/>
              </a:lnSpc>
              <a:spcBef>
                <a:spcPts val="0"/>
              </a:spcBef>
              <a:spcAft>
                <a:spcPts val="0"/>
              </a:spcAft>
              <a:buClr>
                <a:srgbClr val="000000"/>
              </a:buClr>
              <a:buSzPts val="1200"/>
              <a:buFont typeface="Arial"/>
              <a:buNone/>
              <a:defRPr b="0" i="0" sz="20700" u="none" cap="none" strike="noStrike">
                <a:solidFill>
                  <a:schemeClr val="dk2"/>
                </a:solidFill>
                <a:latin typeface="Times New Roman"/>
                <a:ea typeface="Times New Roman"/>
                <a:cs typeface="Times New Roman"/>
                <a:sym typeface="Times New Roman"/>
              </a:defRPr>
            </a:lvl6pPr>
            <a:lvl7pPr lvl="6" marR="0" rtl="0" algn="ctr">
              <a:lnSpc>
                <a:spcPct val="100000"/>
              </a:lnSpc>
              <a:spcBef>
                <a:spcPts val="0"/>
              </a:spcBef>
              <a:spcAft>
                <a:spcPts val="0"/>
              </a:spcAft>
              <a:buClr>
                <a:srgbClr val="000000"/>
              </a:buClr>
              <a:buSzPts val="1200"/>
              <a:buFont typeface="Arial"/>
              <a:buNone/>
              <a:defRPr b="0" i="0" sz="20700" u="none" cap="none" strike="noStrike">
                <a:solidFill>
                  <a:schemeClr val="dk2"/>
                </a:solidFill>
                <a:latin typeface="Times New Roman"/>
                <a:ea typeface="Times New Roman"/>
                <a:cs typeface="Times New Roman"/>
                <a:sym typeface="Times New Roman"/>
              </a:defRPr>
            </a:lvl7pPr>
            <a:lvl8pPr lvl="7" marR="0" rtl="0" algn="ctr">
              <a:lnSpc>
                <a:spcPct val="100000"/>
              </a:lnSpc>
              <a:spcBef>
                <a:spcPts val="0"/>
              </a:spcBef>
              <a:spcAft>
                <a:spcPts val="0"/>
              </a:spcAft>
              <a:buClr>
                <a:srgbClr val="000000"/>
              </a:buClr>
              <a:buSzPts val="1200"/>
              <a:buFont typeface="Arial"/>
              <a:buNone/>
              <a:defRPr b="0" i="0" sz="20700" u="none" cap="none" strike="noStrike">
                <a:solidFill>
                  <a:schemeClr val="dk2"/>
                </a:solidFill>
                <a:latin typeface="Times New Roman"/>
                <a:ea typeface="Times New Roman"/>
                <a:cs typeface="Times New Roman"/>
                <a:sym typeface="Times New Roman"/>
              </a:defRPr>
            </a:lvl8pPr>
            <a:lvl9pPr lvl="8" marR="0" rtl="0" algn="ctr">
              <a:lnSpc>
                <a:spcPct val="100000"/>
              </a:lnSpc>
              <a:spcBef>
                <a:spcPts val="0"/>
              </a:spcBef>
              <a:spcAft>
                <a:spcPts val="0"/>
              </a:spcAft>
              <a:buClr>
                <a:srgbClr val="000000"/>
              </a:buClr>
              <a:buSzPts val="1200"/>
              <a:buFont typeface="Arial"/>
              <a:buNone/>
              <a:defRPr b="0" i="0" sz="20700" u="none" cap="none" strike="noStrike">
                <a:solidFill>
                  <a:schemeClr val="dk2"/>
                </a:solidFill>
                <a:latin typeface="Times New Roman"/>
                <a:ea typeface="Times New Roman"/>
                <a:cs typeface="Times New Roman"/>
                <a:sym typeface="Times New Roman"/>
              </a:defRPr>
            </a:lvl9pPr>
          </a:lstStyle>
          <a:p/>
        </p:txBody>
      </p:sp>
      <p:sp>
        <p:nvSpPr>
          <p:cNvPr id="11" name="Google Shape;11;p3"/>
          <p:cNvSpPr txBox="1"/>
          <p:nvPr>
            <p:ph idx="1" type="body"/>
          </p:nvPr>
        </p:nvSpPr>
        <p:spPr>
          <a:xfrm>
            <a:off x="3288847" y="9508671"/>
            <a:ext cx="37313400" cy="19752000"/>
          </a:xfrm>
          <a:prstGeom prst="rect">
            <a:avLst/>
          </a:prstGeom>
          <a:noFill/>
          <a:ln>
            <a:noFill/>
          </a:ln>
        </p:spPr>
        <p:txBody>
          <a:bodyPr anchorCtr="0" anchor="t" bIns="217875" lIns="435825" spcFirstLastPara="1" rIns="435825" wrap="square" tIns="217875">
            <a:noAutofit/>
          </a:bodyPr>
          <a:lstStyle>
            <a:lvl1pPr indent="-1200150" lvl="0" marL="457200" marR="0" rtl="0" algn="l">
              <a:lnSpc>
                <a:spcPct val="100000"/>
              </a:lnSpc>
              <a:spcBef>
                <a:spcPts val="3100"/>
              </a:spcBef>
              <a:spcAft>
                <a:spcPts val="0"/>
              </a:spcAft>
              <a:buClr>
                <a:schemeClr val="dk1"/>
              </a:buClr>
              <a:buSzPts val="15300"/>
              <a:buFont typeface="Times New Roman"/>
              <a:buChar char="•"/>
              <a:defRPr b="0" i="0" sz="15300" u="none" cap="none" strike="noStrike">
                <a:solidFill>
                  <a:schemeClr val="dk1"/>
                </a:solidFill>
                <a:latin typeface="Times New Roman"/>
                <a:ea typeface="Times New Roman"/>
                <a:cs typeface="Times New Roman"/>
                <a:sym typeface="Times New Roman"/>
              </a:defRPr>
            </a:lvl1pPr>
            <a:lvl2pPr indent="-1085850" lvl="1" marL="914400" marR="0" rtl="0" algn="l">
              <a:lnSpc>
                <a:spcPct val="100000"/>
              </a:lnSpc>
              <a:spcBef>
                <a:spcPts val="2700"/>
              </a:spcBef>
              <a:spcAft>
                <a:spcPts val="0"/>
              </a:spcAft>
              <a:buClr>
                <a:schemeClr val="dk1"/>
              </a:buClr>
              <a:buSzPts val="13500"/>
              <a:buFont typeface="Times New Roman"/>
              <a:buChar char="–"/>
              <a:defRPr b="0" i="0" sz="13500" u="none" cap="none" strike="noStrike">
                <a:solidFill>
                  <a:schemeClr val="dk1"/>
                </a:solidFill>
                <a:latin typeface="Times New Roman"/>
                <a:ea typeface="Times New Roman"/>
                <a:cs typeface="Times New Roman"/>
                <a:sym typeface="Times New Roman"/>
              </a:defRPr>
            </a:lvl2pPr>
            <a:lvl3pPr indent="-939800" lvl="2" marL="1371600" marR="0" rtl="0" algn="l">
              <a:lnSpc>
                <a:spcPct val="100000"/>
              </a:lnSpc>
              <a:spcBef>
                <a:spcPts val="2200"/>
              </a:spcBef>
              <a:spcAft>
                <a:spcPts val="0"/>
              </a:spcAft>
              <a:buClr>
                <a:schemeClr val="dk1"/>
              </a:buClr>
              <a:buSzPts val="11200"/>
              <a:buFont typeface="Times New Roman"/>
              <a:buChar char="•"/>
              <a:defRPr b="0" i="0" sz="11200" u="none" cap="none" strike="noStrike">
                <a:solidFill>
                  <a:schemeClr val="dk1"/>
                </a:solidFill>
                <a:latin typeface="Times New Roman"/>
                <a:ea typeface="Times New Roman"/>
                <a:cs typeface="Times New Roman"/>
                <a:sym typeface="Times New Roman"/>
              </a:defRPr>
            </a:lvl3pPr>
            <a:lvl4pPr indent="-825500" lvl="3" marL="1828800" marR="0" rtl="0" algn="l">
              <a:lnSpc>
                <a:spcPct val="100000"/>
              </a:lnSpc>
              <a:spcBef>
                <a:spcPts val="1900"/>
              </a:spcBef>
              <a:spcAft>
                <a:spcPts val="0"/>
              </a:spcAft>
              <a:buClr>
                <a:schemeClr val="dk1"/>
              </a:buClr>
              <a:buSzPts val="9400"/>
              <a:buFont typeface="Times New Roman"/>
              <a:buChar char="–"/>
              <a:defRPr b="0" i="0" sz="9400" u="none" cap="none" strike="noStrike">
                <a:solidFill>
                  <a:schemeClr val="dk1"/>
                </a:solidFill>
                <a:latin typeface="Times New Roman"/>
                <a:ea typeface="Times New Roman"/>
                <a:cs typeface="Times New Roman"/>
                <a:sym typeface="Times New Roman"/>
              </a:defRPr>
            </a:lvl4pPr>
            <a:lvl5pPr indent="-825500" lvl="4" marL="2286000" marR="0" rtl="0" algn="l">
              <a:lnSpc>
                <a:spcPct val="100000"/>
              </a:lnSpc>
              <a:spcBef>
                <a:spcPts val="1900"/>
              </a:spcBef>
              <a:spcAft>
                <a:spcPts val="0"/>
              </a:spcAft>
              <a:buClr>
                <a:schemeClr val="dk1"/>
              </a:buClr>
              <a:buSzPts val="9400"/>
              <a:buFont typeface="Times New Roman"/>
              <a:buChar char="»"/>
              <a:defRPr b="0" i="0" sz="9400" u="none" cap="none" strike="noStrike">
                <a:solidFill>
                  <a:schemeClr val="dk1"/>
                </a:solidFill>
                <a:latin typeface="Times New Roman"/>
                <a:ea typeface="Times New Roman"/>
                <a:cs typeface="Times New Roman"/>
                <a:sym typeface="Times New Roman"/>
              </a:defRPr>
            </a:lvl5pPr>
            <a:lvl6pPr indent="-825500" lvl="5" marL="2743200" marR="0" rtl="0" algn="l">
              <a:lnSpc>
                <a:spcPct val="100000"/>
              </a:lnSpc>
              <a:spcBef>
                <a:spcPts val="1900"/>
              </a:spcBef>
              <a:spcAft>
                <a:spcPts val="0"/>
              </a:spcAft>
              <a:buClr>
                <a:schemeClr val="dk1"/>
              </a:buClr>
              <a:buSzPts val="9400"/>
              <a:buFont typeface="Times New Roman"/>
              <a:buChar char="»"/>
              <a:defRPr b="0" i="0" sz="9400" u="none" cap="none" strike="noStrike">
                <a:solidFill>
                  <a:schemeClr val="dk1"/>
                </a:solidFill>
                <a:latin typeface="Times New Roman"/>
                <a:ea typeface="Times New Roman"/>
                <a:cs typeface="Times New Roman"/>
                <a:sym typeface="Times New Roman"/>
              </a:defRPr>
            </a:lvl6pPr>
            <a:lvl7pPr indent="-825500" lvl="6" marL="3200400" marR="0" rtl="0" algn="l">
              <a:lnSpc>
                <a:spcPct val="100000"/>
              </a:lnSpc>
              <a:spcBef>
                <a:spcPts val="1900"/>
              </a:spcBef>
              <a:spcAft>
                <a:spcPts val="0"/>
              </a:spcAft>
              <a:buClr>
                <a:schemeClr val="dk1"/>
              </a:buClr>
              <a:buSzPts val="9400"/>
              <a:buFont typeface="Times New Roman"/>
              <a:buChar char="»"/>
              <a:defRPr b="0" i="0" sz="9400" u="none" cap="none" strike="noStrike">
                <a:solidFill>
                  <a:schemeClr val="dk1"/>
                </a:solidFill>
                <a:latin typeface="Times New Roman"/>
                <a:ea typeface="Times New Roman"/>
                <a:cs typeface="Times New Roman"/>
                <a:sym typeface="Times New Roman"/>
              </a:defRPr>
            </a:lvl7pPr>
            <a:lvl8pPr indent="-825500" lvl="7" marL="3657600" marR="0" rtl="0" algn="l">
              <a:lnSpc>
                <a:spcPct val="100000"/>
              </a:lnSpc>
              <a:spcBef>
                <a:spcPts val="1900"/>
              </a:spcBef>
              <a:spcAft>
                <a:spcPts val="0"/>
              </a:spcAft>
              <a:buClr>
                <a:schemeClr val="dk1"/>
              </a:buClr>
              <a:buSzPts val="9400"/>
              <a:buFont typeface="Times New Roman"/>
              <a:buChar char="»"/>
              <a:defRPr b="0" i="0" sz="9400" u="none" cap="none" strike="noStrike">
                <a:solidFill>
                  <a:schemeClr val="dk1"/>
                </a:solidFill>
                <a:latin typeface="Times New Roman"/>
                <a:ea typeface="Times New Roman"/>
                <a:cs typeface="Times New Roman"/>
                <a:sym typeface="Times New Roman"/>
              </a:defRPr>
            </a:lvl8pPr>
            <a:lvl9pPr indent="-825500" lvl="8" marL="4114800" marR="0" rtl="0" algn="l">
              <a:lnSpc>
                <a:spcPct val="100000"/>
              </a:lnSpc>
              <a:spcBef>
                <a:spcPts val="1900"/>
              </a:spcBef>
              <a:spcAft>
                <a:spcPts val="0"/>
              </a:spcAft>
              <a:buClr>
                <a:schemeClr val="dk1"/>
              </a:buClr>
              <a:buSzPts val="9400"/>
              <a:buFont typeface="Times New Roman"/>
              <a:buChar char="»"/>
              <a:defRPr b="0" i="0" sz="9400" u="none" cap="none" strike="noStrike">
                <a:solidFill>
                  <a:schemeClr val="dk1"/>
                </a:solidFill>
                <a:latin typeface="Times New Roman"/>
                <a:ea typeface="Times New Roman"/>
                <a:cs typeface="Times New Roman"/>
                <a:sym typeface="Times New Roman"/>
              </a:defRPr>
            </a:lvl9pPr>
          </a:lstStyle>
          <a:p/>
        </p:txBody>
      </p:sp>
      <p:sp>
        <p:nvSpPr>
          <p:cNvPr id="12" name="Google Shape;12;p3"/>
          <p:cNvSpPr txBox="1"/>
          <p:nvPr>
            <p:ph idx="10" type="dt"/>
          </p:nvPr>
        </p:nvSpPr>
        <p:spPr>
          <a:xfrm>
            <a:off x="3288847" y="29996946"/>
            <a:ext cx="9146700" cy="2185200"/>
          </a:xfrm>
          <a:prstGeom prst="rect">
            <a:avLst/>
          </a:prstGeom>
          <a:noFill/>
          <a:ln>
            <a:noFill/>
          </a:ln>
        </p:spPr>
        <p:txBody>
          <a:bodyPr anchorCtr="0" anchor="t" bIns="217875" lIns="435825" spcFirstLastPara="1" rIns="435825" wrap="square" tIns="217875">
            <a:noAutofit/>
          </a:bodyPr>
          <a:lstStyle>
            <a:lvl1pPr lvl="0" marR="0" rtl="0" algn="l">
              <a:lnSpc>
                <a:spcPct val="100000"/>
              </a:lnSpc>
              <a:spcBef>
                <a:spcPts val="0"/>
              </a:spcBef>
              <a:spcAft>
                <a:spcPts val="0"/>
              </a:spcAft>
              <a:buClr>
                <a:srgbClr val="000000"/>
              </a:buClr>
              <a:buSzPts val="1200"/>
              <a:buFont typeface="Arial"/>
              <a:buNone/>
              <a:defRPr b="0" i="0" sz="67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3400"/>
              </a:spcBef>
              <a:spcAft>
                <a:spcPts val="0"/>
              </a:spcAft>
              <a:buClr>
                <a:srgbClr val="000000"/>
              </a:buClr>
              <a:buSzPts val="1200"/>
              <a:buFont typeface="Arial"/>
              <a:buNone/>
              <a:defRPr b="1" i="0" sz="68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3400"/>
              </a:spcBef>
              <a:spcAft>
                <a:spcPts val="0"/>
              </a:spcAft>
              <a:buClr>
                <a:srgbClr val="000000"/>
              </a:buClr>
              <a:buSzPts val="1200"/>
              <a:buFont typeface="Arial"/>
              <a:buNone/>
              <a:defRPr b="1" i="0" sz="68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3400"/>
              </a:spcBef>
              <a:spcAft>
                <a:spcPts val="0"/>
              </a:spcAft>
              <a:buClr>
                <a:srgbClr val="000000"/>
              </a:buClr>
              <a:buSzPts val="1200"/>
              <a:buFont typeface="Arial"/>
              <a:buNone/>
              <a:defRPr b="1" i="0" sz="68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3400"/>
              </a:spcBef>
              <a:spcAft>
                <a:spcPts val="0"/>
              </a:spcAft>
              <a:buClr>
                <a:srgbClr val="000000"/>
              </a:buClr>
              <a:buSzPts val="1200"/>
              <a:buFont typeface="Arial"/>
              <a:buNone/>
              <a:defRPr b="1" i="0" sz="68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200"/>
              <a:buFont typeface="Arial"/>
              <a:buNone/>
              <a:defRPr b="1" i="0" sz="68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200"/>
              <a:buFont typeface="Arial"/>
              <a:buNone/>
              <a:defRPr b="1" i="0" sz="68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200"/>
              <a:buFont typeface="Arial"/>
              <a:buNone/>
              <a:defRPr b="1" i="0" sz="68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200"/>
              <a:buFont typeface="Arial"/>
              <a:buNone/>
              <a:defRPr b="1" i="0" sz="6800" u="none" cap="none" strike="noStrike">
                <a:solidFill>
                  <a:schemeClr val="dk1"/>
                </a:solidFill>
                <a:latin typeface="Times New Roman"/>
                <a:ea typeface="Times New Roman"/>
                <a:cs typeface="Times New Roman"/>
                <a:sym typeface="Times New Roman"/>
              </a:defRPr>
            </a:lvl9pPr>
          </a:lstStyle>
          <a:p/>
        </p:txBody>
      </p:sp>
      <p:sp>
        <p:nvSpPr>
          <p:cNvPr id="13" name="Google Shape;13;p3"/>
          <p:cNvSpPr txBox="1"/>
          <p:nvPr>
            <p:ph idx="11" type="ftr"/>
          </p:nvPr>
        </p:nvSpPr>
        <p:spPr>
          <a:xfrm>
            <a:off x="14995071" y="29996946"/>
            <a:ext cx="13901100" cy="2185200"/>
          </a:xfrm>
          <a:prstGeom prst="rect">
            <a:avLst/>
          </a:prstGeom>
          <a:noFill/>
          <a:ln>
            <a:noFill/>
          </a:ln>
        </p:spPr>
        <p:txBody>
          <a:bodyPr anchorCtr="0" anchor="t" bIns="217875" lIns="435825" spcFirstLastPara="1" rIns="435825" wrap="square" tIns="217875">
            <a:noAutofit/>
          </a:bodyPr>
          <a:lstStyle>
            <a:lvl1pPr lvl="0" marR="0" rtl="0" algn="ctr">
              <a:lnSpc>
                <a:spcPct val="100000"/>
              </a:lnSpc>
              <a:spcBef>
                <a:spcPts val="0"/>
              </a:spcBef>
              <a:spcAft>
                <a:spcPts val="0"/>
              </a:spcAft>
              <a:buClr>
                <a:srgbClr val="000000"/>
              </a:buClr>
              <a:buSzPts val="1200"/>
              <a:buFont typeface="Arial"/>
              <a:buNone/>
              <a:defRPr b="0" i="0" sz="67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3400"/>
              </a:spcBef>
              <a:spcAft>
                <a:spcPts val="0"/>
              </a:spcAft>
              <a:buClr>
                <a:srgbClr val="000000"/>
              </a:buClr>
              <a:buSzPts val="1200"/>
              <a:buFont typeface="Arial"/>
              <a:buNone/>
              <a:defRPr b="1" i="0" sz="68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3400"/>
              </a:spcBef>
              <a:spcAft>
                <a:spcPts val="0"/>
              </a:spcAft>
              <a:buClr>
                <a:srgbClr val="000000"/>
              </a:buClr>
              <a:buSzPts val="1200"/>
              <a:buFont typeface="Arial"/>
              <a:buNone/>
              <a:defRPr b="1" i="0" sz="68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3400"/>
              </a:spcBef>
              <a:spcAft>
                <a:spcPts val="0"/>
              </a:spcAft>
              <a:buClr>
                <a:srgbClr val="000000"/>
              </a:buClr>
              <a:buSzPts val="1200"/>
              <a:buFont typeface="Arial"/>
              <a:buNone/>
              <a:defRPr b="1" i="0" sz="68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3400"/>
              </a:spcBef>
              <a:spcAft>
                <a:spcPts val="0"/>
              </a:spcAft>
              <a:buClr>
                <a:srgbClr val="000000"/>
              </a:buClr>
              <a:buSzPts val="1200"/>
              <a:buFont typeface="Arial"/>
              <a:buNone/>
              <a:defRPr b="1" i="0" sz="68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200"/>
              <a:buFont typeface="Arial"/>
              <a:buNone/>
              <a:defRPr b="1" i="0" sz="68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200"/>
              <a:buFont typeface="Arial"/>
              <a:buNone/>
              <a:defRPr b="1" i="0" sz="68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200"/>
              <a:buFont typeface="Arial"/>
              <a:buNone/>
              <a:defRPr b="1" i="0" sz="68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200"/>
              <a:buFont typeface="Arial"/>
              <a:buNone/>
              <a:defRPr b="1" i="0" sz="6800" u="none" cap="none" strike="noStrike">
                <a:solidFill>
                  <a:schemeClr val="dk1"/>
                </a:solidFill>
                <a:latin typeface="Times New Roman"/>
                <a:ea typeface="Times New Roman"/>
                <a:cs typeface="Times New Roman"/>
                <a:sym typeface="Times New Roman"/>
              </a:defRPr>
            </a:lvl9pPr>
          </a:lstStyle>
          <a:p/>
        </p:txBody>
      </p:sp>
      <p:sp>
        <p:nvSpPr>
          <p:cNvPr id="14" name="Google Shape;14;p3"/>
          <p:cNvSpPr txBox="1"/>
          <p:nvPr>
            <p:ph idx="12" type="sldNum"/>
          </p:nvPr>
        </p:nvSpPr>
        <p:spPr>
          <a:xfrm>
            <a:off x="31455632" y="29996946"/>
            <a:ext cx="9146700" cy="2185200"/>
          </a:xfrm>
          <a:prstGeom prst="rect">
            <a:avLst/>
          </a:prstGeom>
          <a:noFill/>
          <a:ln>
            <a:noFill/>
          </a:ln>
        </p:spPr>
        <p:txBody>
          <a:bodyPr anchorCtr="0" anchor="t" bIns="217875" lIns="435825" spcFirstLastPara="1" rIns="435825" wrap="square" tIns="217875">
            <a:noAutofit/>
          </a:bodyPr>
          <a:lstStyle>
            <a:lvl1pPr indent="0" lvl="0" marL="0" marR="0" rtl="0" algn="r">
              <a:lnSpc>
                <a:spcPct val="100000"/>
              </a:lnSpc>
              <a:spcBef>
                <a:spcPts val="0"/>
              </a:spcBef>
              <a:spcAft>
                <a:spcPts val="0"/>
              </a:spcAft>
              <a:buClr>
                <a:srgbClr val="000000"/>
              </a:buClr>
              <a:buSzPts val="6700"/>
              <a:buFont typeface="Arial"/>
              <a:buNone/>
              <a:defRPr b="0" i="0" sz="6700" u="none" cap="none" strike="noStrike">
                <a:solidFill>
                  <a:schemeClr val="dk1"/>
                </a:solidFill>
                <a:latin typeface="Times New Roman"/>
                <a:ea typeface="Times New Roman"/>
                <a:cs typeface="Times New Roman"/>
                <a:sym typeface="Times New Roman"/>
              </a:defRPr>
            </a:lvl1pPr>
            <a:lvl2pPr indent="0" lvl="1" marL="0" marR="0" rtl="0" algn="r">
              <a:lnSpc>
                <a:spcPct val="100000"/>
              </a:lnSpc>
              <a:spcBef>
                <a:spcPts val="0"/>
              </a:spcBef>
              <a:spcAft>
                <a:spcPts val="0"/>
              </a:spcAft>
              <a:buClr>
                <a:srgbClr val="000000"/>
              </a:buClr>
              <a:buSzPts val="6700"/>
              <a:buFont typeface="Arial"/>
              <a:buNone/>
              <a:defRPr b="0" i="0" sz="6700" u="none" cap="none" strike="noStrike">
                <a:solidFill>
                  <a:schemeClr val="dk1"/>
                </a:solidFill>
                <a:latin typeface="Times New Roman"/>
                <a:ea typeface="Times New Roman"/>
                <a:cs typeface="Times New Roman"/>
                <a:sym typeface="Times New Roman"/>
              </a:defRPr>
            </a:lvl2pPr>
            <a:lvl3pPr indent="0" lvl="2" marL="0" marR="0" rtl="0" algn="r">
              <a:lnSpc>
                <a:spcPct val="100000"/>
              </a:lnSpc>
              <a:spcBef>
                <a:spcPts val="0"/>
              </a:spcBef>
              <a:spcAft>
                <a:spcPts val="0"/>
              </a:spcAft>
              <a:buClr>
                <a:srgbClr val="000000"/>
              </a:buClr>
              <a:buSzPts val="6700"/>
              <a:buFont typeface="Arial"/>
              <a:buNone/>
              <a:defRPr b="0" i="0" sz="6700" u="none" cap="none" strike="noStrike">
                <a:solidFill>
                  <a:schemeClr val="dk1"/>
                </a:solidFill>
                <a:latin typeface="Times New Roman"/>
                <a:ea typeface="Times New Roman"/>
                <a:cs typeface="Times New Roman"/>
                <a:sym typeface="Times New Roman"/>
              </a:defRPr>
            </a:lvl3pPr>
            <a:lvl4pPr indent="0" lvl="3" marL="0" marR="0" rtl="0" algn="r">
              <a:lnSpc>
                <a:spcPct val="100000"/>
              </a:lnSpc>
              <a:spcBef>
                <a:spcPts val="0"/>
              </a:spcBef>
              <a:spcAft>
                <a:spcPts val="0"/>
              </a:spcAft>
              <a:buClr>
                <a:srgbClr val="000000"/>
              </a:buClr>
              <a:buSzPts val="6700"/>
              <a:buFont typeface="Arial"/>
              <a:buNone/>
              <a:defRPr b="0" i="0" sz="6700" u="none" cap="none" strike="noStrike">
                <a:solidFill>
                  <a:schemeClr val="dk1"/>
                </a:solidFill>
                <a:latin typeface="Times New Roman"/>
                <a:ea typeface="Times New Roman"/>
                <a:cs typeface="Times New Roman"/>
                <a:sym typeface="Times New Roman"/>
              </a:defRPr>
            </a:lvl4pPr>
            <a:lvl5pPr indent="0" lvl="4" marL="0" marR="0" rtl="0" algn="r">
              <a:lnSpc>
                <a:spcPct val="100000"/>
              </a:lnSpc>
              <a:spcBef>
                <a:spcPts val="0"/>
              </a:spcBef>
              <a:spcAft>
                <a:spcPts val="0"/>
              </a:spcAft>
              <a:buClr>
                <a:srgbClr val="000000"/>
              </a:buClr>
              <a:buSzPts val="6700"/>
              <a:buFont typeface="Arial"/>
              <a:buNone/>
              <a:defRPr b="0" i="0" sz="6700" u="none" cap="none" strike="noStrike">
                <a:solidFill>
                  <a:schemeClr val="dk1"/>
                </a:solidFill>
                <a:latin typeface="Times New Roman"/>
                <a:ea typeface="Times New Roman"/>
                <a:cs typeface="Times New Roman"/>
                <a:sym typeface="Times New Roman"/>
              </a:defRPr>
            </a:lvl5pPr>
            <a:lvl6pPr indent="0" lvl="5" marL="0" marR="0" rtl="0" algn="r">
              <a:lnSpc>
                <a:spcPct val="100000"/>
              </a:lnSpc>
              <a:spcBef>
                <a:spcPts val="0"/>
              </a:spcBef>
              <a:spcAft>
                <a:spcPts val="0"/>
              </a:spcAft>
              <a:buClr>
                <a:srgbClr val="000000"/>
              </a:buClr>
              <a:buSzPts val="6700"/>
              <a:buFont typeface="Arial"/>
              <a:buNone/>
              <a:defRPr b="0" i="0" sz="6700" u="none" cap="none" strike="noStrike">
                <a:solidFill>
                  <a:schemeClr val="dk1"/>
                </a:solidFill>
                <a:latin typeface="Times New Roman"/>
                <a:ea typeface="Times New Roman"/>
                <a:cs typeface="Times New Roman"/>
                <a:sym typeface="Times New Roman"/>
              </a:defRPr>
            </a:lvl6pPr>
            <a:lvl7pPr indent="0" lvl="6" marL="0" marR="0" rtl="0" algn="r">
              <a:lnSpc>
                <a:spcPct val="100000"/>
              </a:lnSpc>
              <a:spcBef>
                <a:spcPts val="0"/>
              </a:spcBef>
              <a:spcAft>
                <a:spcPts val="0"/>
              </a:spcAft>
              <a:buClr>
                <a:srgbClr val="000000"/>
              </a:buClr>
              <a:buSzPts val="6700"/>
              <a:buFont typeface="Arial"/>
              <a:buNone/>
              <a:defRPr b="0" i="0" sz="6700" u="none" cap="none" strike="noStrike">
                <a:solidFill>
                  <a:schemeClr val="dk1"/>
                </a:solidFill>
                <a:latin typeface="Times New Roman"/>
                <a:ea typeface="Times New Roman"/>
                <a:cs typeface="Times New Roman"/>
                <a:sym typeface="Times New Roman"/>
              </a:defRPr>
            </a:lvl7pPr>
            <a:lvl8pPr indent="0" lvl="7" marL="0" marR="0" rtl="0" algn="r">
              <a:lnSpc>
                <a:spcPct val="100000"/>
              </a:lnSpc>
              <a:spcBef>
                <a:spcPts val="0"/>
              </a:spcBef>
              <a:spcAft>
                <a:spcPts val="0"/>
              </a:spcAft>
              <a:buClr>
                <a:srgbClr val="000000"/>
              </a:buClr>
              <a:buSzPts val="6700"/>
              <a:buFont typeface="Arial"/>
              <a:buNone/>
              <a:defRPr b="0" i="0" sz="6700" u="none" cap="none" strike="noStrike">
                <a:solidFill>
                  <a:schemeClr val="dk1"/>
                </a:solidFill>
                <a:latin typeface="Times New Roman"/>
                <a:ea typeface="Times New Roman"/>
                <a:cs typeface="Times New Roman"/>
                <a:sym typeface="Times New Roman"/>
              </a:defRPr>
            </a:lvl8pPr>
            <a:lvl9pPr indent="0" lvl="8" marL="0" marR="0" rtl="0" algn="r">
              <a:lnSpc>
                <a:spcPct val="100000"/>
              </a:lnSpc>
              <a:spcBef>
                <a:spcPts val="0"/>
              </a:spcBef>
              <a:spcAft>
                <a:spcPts val="0"/>
              </a:spcAft>
              <a:buClr>
                <a:srgbClr val="000000"/>
              </a:buClr>
              <a:buSzPts val="6700"/>
              <a:buFont typeface="Arial"/>
              <a:buNone/>
              <a:defRPr b="0" i="0" sz="6700" u="none" cap="none" strike="noStrik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4.png"/><Relationship Id="rId5"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solidFill>
          <a:srgbClr val="FFFFFF"/>
        </a:solidFill>
      </p:bgPr>
    </p:bg>
    <p:spTree>
      <p:nvGrpSpPr>
        <p:cNvPr id="26" name="Shape 26"/>
        <p:cNvGrpSpPr/>
        <p:nvPr/>
      </p:nvGrpSpPr>
      <p:grpSpPr>
        <a:xfrm>
          <a:off x="0" y="0"/>
          <a:ext cx="0" cy="0"/>
          <a:chOff x="0" y="0"/>
          <a:chExt cx="0" cy="0"/>
        </a:xfrm>
      </p:grpSpPr>
      <p:sp>
        <p:nvSpPr>
          <p:cNvPr id="27" name="Google Shape;27;g1140eeccbcd_1_5"/>
          <p:cNvSpPr/>
          <p:nvPr/>
        </p:nvSpPr>
        <p:spPr>
          <a:xfrm>
            <a:off x="831275" y="5380670"/>
            <a:ext cx="13716000" cy="24877800"/>
          </a:xfrm>
          <a:prstGeom prst="rect">
            <a:avLst/>
          </a:prstGeom>
          <a:solidFill>
            <a:srgbClr val="BBB17B">
              <a:alpha val="29409"/>
            </a:srgbClr>
          </a:solidFill>
          <a:ln cap="flat" cmpd="sng" w="50800">
            <a:solidFill>
              <a:srgbClr val="BBB17B"/>
            </a:solidFill>
            <a:prstDash val="solid"/>
            <a:miter lim="800000"/>
            <a:headEnd len="sm" w="sm" type="none"/>
            <a:tailEnd len="sm" w="sm" type="none"/>
          </a:ln>
        </p:spPr>
        <p:txBody>
          <a:bodyPr anchorCtr="0" anchor="ctr" bIns="29375" lIns="58750" spcFirstLastPara="1" rIns="58750" wrap="square" tIns="29375">
            <a:noAutofit/>
          </a:bodyPr>
          <a:lstStyle/>
          <a:p>
            <a:pPr indent="0" lvl="0" marL="0" marR="0" rtl="0" algn="ctr">
              <a:lnSpc>
                <a:spcPct val="100000"/>
              </a:lnSpc>
              <a:spcBef>
                <a:spcPts val="0"/>
              </a:spcBef>
              <a:spcAft>
                <a:spcPts val="0"/>
              </a:spcAft>
              <a:buClr>
                <a:srgbClr val="000000"/>
              </a:buClr>
              <a:buSzPts val="3800"/>
              <a:buFont typeface="Arial"/>
              <a:buNone/>
            </a:pPr>
            <a:r>
              <a:t/>
            </a:r>
            <a:endParaRPr b="1" i="0" sz="3800" u="none" cap="none" strike="noStrike">
              <a:solidFill>
                <a:schemeClr val="dk1"/>
              </a:solidFill>
              <a:latin typeface="Arial"/>
              <a:ea typeface="Arial"/>
              <a:cs typeface="Arial"/>
              <a:sym typeface="Arial"/>
            </a:endParaRPr>
          </a:p>
        </p:txBody>
      </p:sp>
      <p:sp>
        <p:nvSpPr>
          <p:cNvPr id="28" name="Google Shape;28;g1140eeccbcd_1_5"/>
          <p:cNvSpPr/>
          <p:nvPr/>
        </p:nvSpPr>
        <p:spPr>
          <a:xfrm>
            <a:off x="29462825" y="5380675"/>
            <a:ext cx="13716000" cy="24877800"/>
          </a:xfrm>
          <a:prstGeom prst="rect">
            <a:avLst/>
          </a:prstGeom>
          <a:solidFill>
            <a:srgbClr val="BBB17B">
              <a:alpha val="29409"/>
            </a:srgbClr>
          </a:solidFill>
          <a:ln cap="flat" cmpd="sng" w="50800">
            <a:solidFill>
              <a:srgbClr val="BBB17B"/>
            </a:solidFill>
            <a:prstDash val="solid"/>
            <a:miter lim="800000"/>
            <a:headEnd len="sm" w="sm" type="none"/>
            <a:tailEnd len="sm" w="sm" type="none"/>
          </a:ln>
        </p:spPr>
        <p:txBody>
          <a:bodyPr anchorCtr="0" anchor="ctr" bIns="29375" lIns="58750" spcFirstLastPara="1" rIns="58750" wrap="square" tIns="29375">
            <a:noAutofit/>
          </a:bodyPr>
          <a:lstStyle/>
          <a:p>
            <a:pPr indent="0" lvl="0" marL="0" marR="0" rtl="0" algn="ctr">
              <a:lnSpc>
                <a:spcPct val="100000"/>
              </a:lnSpc>
              <a:spcBef>
                <a:spcPts val="0"/>
              </a:spcBef>
              <a:spcAft>
                <a:spcPts val="0"/>
              </a:spcAft>
              <a:buClr>
                <a:srgbClr val="000000"/>
              </a:buClr>
              <a:buSzPts val="3800"/>
              <a:buFont typeface="Arial"/>
              <a:buNone/>
            </a:pPr>
            <a:r>
              <a:t/>
            </a:r>
            <a:endParaRPr b="1" i="0" sz="3800" u="none" cap="none" strike="noStrike">
              <a:solidFill>
                <a:schemeClr val="dk1"/>
              </a:solidFill>
              <a:latin typeface="Times New Roman"/>
              <a:ea typeface="Times New Roman"/>
              <a:cs typeface="Times New Roman"/>
              <a:sym typeface="Times New Roman"/>
            </a:endParaRPr>
          </a:p>
        </p:txBody>
      </p:sp>
      <p:cxnSp>
        <p:nvCxnSpPr>
          <p:cNvPr id="29" name="Google Shape;29;g1140eeccbcd_1_5"/>
          <p:cNvCxnSpPr/>
          <p:nvPr/>
        </p:nvCxnSpPr>
        <p:spPr>
          <a:xfrm>
            <a:off x="8274504" y="4576082"/>
            <a:ext cx="0" cy="5486400"/>
          </a:xfrm>
          <a:prstGeom prst="straightConnector1">
            <a:avLst/>
          </a:prstGeom>
          <a:noFill/>
          <a:ln>
            <a:noFill/>
          </a:ln>
        </p:spPr>
      </p:cxnSp>
      <p:sp>
        <p:nvSpPr>
          <p:cNvPr id="30" name="Google Shape;30;g1140eeccbcd_1_5"/>
          <p:cNvSpPr txBox="1"/>
          <p:nvPr/>
        </p:nvSpPr>
        <p:spPr>
          <a:xfrm>
            <a:off x="-50" y="35800"/>
            <a:ext cx="43891200" cy="1948500"/>
          </a:xfrm>
          <a:prstGeom prst="rect">
            <a:avLst/>
          </a:prstGeom>
          <a:noFill/>
          <a:ln>
            <a:noFill/>
          </a:ln>
        </p:spPr>
        <p:txBody>
          <a:bodyPr anchorCtr="0" anchor="ctr" bIns="39175" lIns="78375" spcFirstLastPara="1" rIns="78375" wrap="square" tIns="39175">
            <a:noAutofit/>
          </a:bodyPr>
          <a:lstStyle/>
          <a:p>
            <a:pPr indent="0" lvl="0" marL="0" marR="0" rtl="0" algn="ctr">
              <a:lnSpc>
                <a:spcPct val="100000"/>
              </a:lnSpc>
              <a:spcBef>
                <a:spcPts val="0"/>
              </a:spcBef>
              <a:spcAft>
                <a:spcPts val="0"/>
              </a:spcAft>
              <a:buClr>
                <a:srgbClr val="000000"/>
              </a:buClr>
              <a:buSzPts val="7200"/>
              <a:buFont typeface="Arial"/>
              <a:buNone/>
            </a:pPr>
            <a:r>
              <a:rPr b="1" lang="en-US" sz="9000">
                <a:solidFill>
                  <a:srgbClr val="48131F"/>
                </a:solidFill>
                <a:latin typeface="Times New Roman"/>
                <a:ea typeface="Times New Roman"/>
                <a:cs typeface="Times New Roman"/>
                <a:sym typeface="Times New Roman"/>
              </a:rPr>
              <a:t>See it Through My Eyes: The comparison of teacher and student perspective </a:t>
            </a:r>
            <a:endParaRPr b="0" i="0" sz="9000" u="none" cap="none" strike="noStrike">
              <a:solidFill>
                <a:srgbClr val="48131F"/>
              </a:solidFill>
              <a:latin typeface="Arial"/>
              <a:ea typeface="Arial"/>
              <a:cs typeface="Arial"/>
              <a:sym typeface="Arial"/>
            </a:endParaRPr>
          </a:p>
        </p:txBody>
      </p:sp>
      <p:sp>
        <p:nvSpPr>
          <p:cNvPr id="31" name="Google Shape;31;g1140eeccbcd_1_5"/>
          <p:cNvSpPr txBox="1"/>
          <p:nvPr/>
        </p:nvSpPr>
        <p:spPr>
          <a:xfrm>
            <a:off x="794650" y="3995928"/>
            <a:ext cx="13716000" cy="1146900"/>
          </a:xfrm>
          <a:prstGeom prst="rect">
            <a:avLst/>
          </a:prstGeom>
          <a:solidFill>
            <a:srgbClr val="48131F"/>
          </a:solidFill>
          <a:ln>
            <a:noFill/>
          </a:ln>
          <a:effectLst>
            <a:outerShdw blurRad="63500" rotWithShape="0" algn="ctr" dir="2700000" dist="38099">
              <a:schemeClr val="lt2">
                <a:alpha val="74510"/>
              </a:schemeClr>
            </a:outerShdw>
          </a:effectLst>
        </p:spPr>
        <p:txBody>
          <a:bodyPr anchorCtr="0" anchor="t" bIns="22025" lIns="44025" spcFirstLastPara="1" rIns="44025" wrap="square" tIns="22025">
            <a:noAutofit/>
          </a:bodyPr>
          <a:lstStyle/>
          <a:p>
            <a:pPr indent="0" lvl="0" marL="0" marR="0" rtl="0" algn="ctr">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5600"/>
              <a:buFont typeface="Arial"/>
              <a:buNone/>
            </a:pPr>
            <a:r>
              <a:rPr b="1" i="0" lang="en-US" sz="5600" u="none" cap="none" strike="noStrike">
                <a:solidFill>
                  <a:srgbClr val="FFFFFF"/>
                </a:solidFill>
                <a:latin typeface="Arial"/>
                <a:ea typeface="Arial"/>
                <a:cs typeface="Arial"/>
                <a:sym typeface="Arial"/>
              </a:rPr>
              <a:t>Abstract</a:t>
            </a:r>
            <a:endParaRPr b="0" i="0" sz="1200" u="none" cap="none" strike="noStrike">
              <a:solidFill>
                <a:srgbClr val="000000"/>
              </a:solidFill>
              <a:latin typeface="Arial"/>
              <a:ea typeface="Arial"/>
              <a:cs typeface="Arial"/>
              <a:sym typeface="Arial"/>
            </a:endParaRPr>
          </a:p>
        </p:txBody>
      </p:sp>
      <p:sp>
        <p:nvSpPr>
          <p:cNvPr id="32" name="Google Shape;32;g1140eeccbcd_1_5"/>
          <p:cNvSpPr/>
          <p:nvPr/>
        </p:nvSpPr>
        <p:spPr>
          <a:xfrm>
            <a:off x="1001296" y="12345593"/>
            <a:ext cx="13324200" cy="783900"/>
          </a:xfrm>
          <a:prstGeom prst="rect">
            <a:avLst/>
          </a:prstGeom>
          <a:solidFill>
            <a:srgbClr val="48131F"/>
          </a:solidFill>
          <a:ln>
            <a:noFill/>
          </a:ln>
          <a:effectLst>
            <a:outerShdw blurRad="63500" rotWithShape="0" algn="ctr" dir="2700000" dist="107763">
              <a:srgbClr val="000000">
                <a:alpha val="74510"/>
              </a:srgbClr>
            </a:outerShdw>
          </a:effectLst>
        </p:spPr>
        <p:txBody>
          <a:bodyPr anchorCtr="0" anchor="ctr" bIns="29375" lIns="58750" spcFirstLastPara="1" rIns="58750" wrap="square" tIns="29375">
            <a:noAutofit/>
          </a:bodyPr>
          <a:lstStyle/>
          <a:p>
            <a:pPr indent="0" lvl="0" marL="0" marR="0" rtl="0" algn="ctr">
              <a:lnSpc>
                <a:spcPct val="100000"/>
              </a:lnSpc>
              <a:spcBef>
                <a:spcPts val="0"/>
              </a:spcBef>
              <a:spcAft>
                <a:spcPts val="0"/>
              </a:spcAft>
              <a:buClr>
                <a:srgbClr val="000000"/>
              </a:buClr>
              <a:buSzPts val="5100"/>
              <a:buFont typeface="Arial"/>
              <a:buNone/>
            </a:pPr>
            <a:r>
              <a:rPr b="1" i="0" lang="en-US" sz="5100" u="none" cap="none" strike="noStrike">
                <a:solidFill>
                  <a:srgbClr val="FFFFFF"/>
                </a:solidFill>
                <a:latin typeface="Arial"/>
                <a:ea typeface="Arial"/>
                <a:cs typeface="Arial"/>
                <a:sym typeface="Arial"/>
              </a:rPr>
              <a:t>Introduction</a:t>
            </a:r>
            <a:endParaRPr b="0" i="0" sz="1200" u="none" cap="none" strike="noStrike">
              <a:solidFill>
                <a:srgbClr val="000000"/>
              </a:solidFill>
              <a:latin typeface="Arial"/>
              <a:ea typeface="Arial"/>
              <a:cs typeface="Arial"/>
              <a:sym typeface="Arial"/>
            </a:endParaRPr>
          </a:p>
        </p:txBody>
      </p:sp>
      <p:sp>
        <p:nvSpPr>
          <p:cNvPr id="33" name="Google Shape;33;g1140eeccbcd_1_5"/>
          <p:cNvSpPr txBox="1"/>
          <p:nvPr/>
        </p:nvSpPr>
        <p:spPr>
          <a:xfrm>
            <a:off x="1244975" y="5555963"/>
            <a:ext cx="13052700" cy="6376500"/>
          </a:xfrm>
          <a:prstGeom prst="rect">
            <a:avLst/>
          </a:prstGeom>
          <a:noFill/>
          <a:ln>
            <a:noFill/>
          </a:ln>
        </p:spPr>
        <p:txBody>
          <a:bodyPr anchorCtr="0" anchor="t" bIns="29375" lIns="58750" spcFirstLastPara="1" rIns="58750" wrap="square" tIns="29375">
            <a:spAutoFit/>
          </a:bodyPr>
          <a:lstStyle/>
          <a:p>
            <a:pPr indent="0" lvl="0" marL="0" rtl="0" algn="l">
              <a:lnSpc>
                <a:spcPct val="115000"/>
              </a:lnSpc>
              <a:spcBef>
                <a:spcPts val="0"/>
              </a:spcBef>
              <a:spcAft>
                <a:spcPts val="0"/>
              </a:spcAft>
              <a:buClr>
                <a:schemeClr val="dk1"/>
              </a:buClr>
              <a:buSzPts val="1100"/>
              <a:buFont typeface="Arial"/>
              <a:buNone/>
            </a:pPr>
            <a:r>
              <a:rPr lang="en-US" sz="2400">
                <a:solidFill>
                  <a:schemeClr val="dk1"/>
                </a:solidFill>
                <a:latin typeface="Times New Roman"/>
                <a:ea typeface="Times New Roman"/>
                <a:cs typeface="Times New Roman"/>
                <a:sym typeface="Times New Roman"/>
              </a:rPr>
              <a:t>The purpose of the Learning through Collaborative Design Professional Development (LCDPD) project is to support science teachers in meeting reform visions for science education (NGSS, 2013; NRC, 2012). One aspect of this vision is to </a:t>
            </a:r>
            <a:r>
              <a:rPr lang="en-US" sz="2400">
                <a:solidFill>
                  <a:schemeClr val="dk1"/>
                </a:solidFill>
                <a:latin typeface="Times New Roman"/>
                <a:ea typeface="Times New Roman"/>
                <a:cs typeface="Times New Roman"/>
                <a:sym typeface="Times New Roman"/>
              </a:rPr>
              <a:t>engage</a:t>
            </a:r>
            <a:r>
              <a:rPr lang="en-US" sz="2400">
                <a:solidFill>
                  <a:schemeClr val="dk1"/>
                </a:solidFill>
                <a:latin typeface="Times New Roman"/>
                <a:ea typeface="Times New Roman"/>
                <a:cs typeface="Times New Roman"/>
                <a:sym typeface="Times New Roman"/>
              </a:rPr>
              <a:t> students in productive science talk, talk that positions students to sensemake about scientific phenomenon and develop understandings of scientific concepts and practices. This study takes a deeper look into Mr. Jerry’s middle school biology class to better understand how Mr. Jerry and his students interpreted four focal lessons designed to engage them in productive talk. Through thematic coding, the first four authors identified aspects of students’ interpretations and feelings around these lessons and compared them with Mr. Jerry’s perspective of the same lessons. </a:t>
            </a:r>
            <a:r>
              <a:rPr lang="en-US" sz="2400">
                <a:solidFill>
                  <a:schemeClr val="dk1"/>
                </a:solidFill>
                <a:latin typeface="Times New Roman"/>
                <a:ea typeface="Times New Roman"/>
                <a:cs typeface="Times New Roman"/>
                <a:sym typeface="Times New Roman"/>
              </a:rPr>
              <a:t>Through </a:t>
            </a:r>
            <a:r>
              <a:rPr lang="en-US" sz="2400">
                <a:solidFill>
                  <a:schemeClr val="dk1"/>
                </a:solidFill>
                <a:latin typeface="Times New Roman"/>
                <a:ea typeface="Times New Roman"/>
                <a:cs typeface="Times New Roman"/>
                <a:sym typeface="Times New Roman"/>
              </a:rPr>
              <a:t>this analysis</a:t>
            </a:r>
            <a:r>
              <a:rPr lang="en-US" sz="2400">
                <a:solidFill>
                  <a:schemeClr val="dk1"/>
                </a:solidFill>
                <a:latin typeface="Times New Roman"/>
                <a:ea typeface="Times New Roman"/>
                <a:cs typeface="Times New Roman"/>
                <a:sym typeface="Times New Roman"/>
              </a:rPr>
              <a:t>, we found Mr. Jerry and his students to have similar accounts of the importance of talk in the classroom, and that one lesson, the skin cancer lesson, was </a:t>
            </a:r>
            <a:r>
              <a:rPr lang="en-US" sz="2400">
                <a:solidFill>
                  <a:schemeClr val="dk1"/>
                </a:solidFill>
                <a:latin typeface="Times New Roman"/>
                <a:ea typeface="Times New Roman"/>
                <a:cs typeface="Times New Roman"/>
                <a:sym typeface="Times New Roman"/>
              </a:rPr>
              <a:t>particularly</a:t>
            </a:r>
            <a:r>
              <a:rPr lang="en-US" sz="2400">
                <a:solidFill>
                  <a:schemeClr val="dk1"/>
                </a:solidFill>
                <a:latin typeface="Times New Roman"/>
                <a:ea typeface="Times New Roman"/>
                <a:cs typeface="Times New Roman"/>
                <a:sym typeface="Times New Roman"/>
              </a:rPr>
              <a:t> impactful on students’ </a:t>
            </a:r>
            <a:r>
              <a:rPr lang="en-US" sz="2400">
                <a:solidFill>
                  <a:schemeClr val="dk1"/>
                </a:solidFill>
                <a:latin typeface="Times New Roman"/>
                <a:ea typeface="Times New Roman"/>
                <a:cs typeface="Times New Roman"/>
                <a:sym typeface="Times New Roman"/>
              </a:rPr>
              <a:t>ideas about how science is done</a:t>
            </a:r>
            <a:r>
              <a:rPr lang="en-US" sz="2400">
                <a:solidFill>
                  <a:schemeClr val="dk1"/>
                </a:solidFill>
                <a:latin typeface="Times New Roman"/>
                <a:ea typeface="Times New Roman"/>
                <a:cs typeface="Times New Roman"/>
                <a:sym typeface="Times New Roman"/>
              </a:rPr>
              <a:t>. Additionally, we found that Mr. Jerry and his students differed on how they saw the teacher role in talk, as Mr. Jerry saw himself as a facilitator and his students saw him in an </a:t>
            </a:r>
            <a:r>
              <a:rPr lang="en-US" sz="2400">
                <a:solidFill>
                  <a:schemeClr val="dk1"/>
                </a:solidFill>
                <a:latin typeface="Times New Roman"/>
                <a:ea typeface="Times New Roman"/>
                <a:cs typeface="Times New Roman"/>
                <a:sym typeface="Times New Roman"/>
              </a:rPr>
              <a:t>authoritative</a:t>
            </a:r>
            <a:r>
              <a:rPr lang="en-US" sz="2400">
                <a:solidFill>
                  <a:schemeClr val="dk1"/>
                </a:solidFill>
                <a:latin typeface="Times New Roman"/>
                <a:ea typeface="Times New Roman"/>
                <a:cs typeface="Times New Roman"/>
                <a:sym typeface="Times New Roman"/>
              </a:rPr>
              <a:t> “knowledge giver” role. </a:t>
            </a:r>
            <a:r>
              <a:rPr lang="en-US" sz="2400">
                <a:solidFill>
                  <a:schemeClr val="dk1"/>
                </a:solidFill>
                <a:latin typeface="Times New Roman"/>
                <a:ea typeface="Times New Roman"/>
                <a:cs typeface="Times New Roman"/>
                <a:sym typeface="Times New Roman"/>
              </a:rPr>
              <a:t>These initial findings suggest the need for research to look deeper at the framing of the lesson and the role students’ perception plays in the larger ideas of “doing science” when engaging in talk. </a:t>
            </a:r>
            <a:endParaRPr b="0" i="0" sz="2400" u="none" cap="none" strike="noStrike">
              <a:solidFill>
                <a:schemeClr val="dk1"/>
              </a:solidFill>
              <a:latin typeface="Times New Roman"/>
              <a:ea typeface="Times New Roman"/>
              <a:cs typeface="Times New Roman"/>
              <a:sym typeface="Times New Roman"/>
            </a:endParaRPr>
          </a:p>
        </p:txBody>
      </p:sp>
      <p:sp>
        <p:nvSpPr>
          <p:cNvPr id="34" name="Google Shape;34;g1140eeccbcd_1_5"/>
          <p:cNvSpPr/>
          <p:nvPr/>
        </p:nvSpPr>
        <p:spPr>
          <a:xfrm>
            <a:off x="15155839" y="7161877"/>
            <a:ext cx="13716000" cy="1143000"/>
          </a:xfrm>
          <a:prstGeom prst="rect">
            <a:avLst/>
          </a:prstGeom>
          <a:solidFill>
            <a:srgbClr val="48131F"/>
          </a:solidFill>
          <a:ln>
            <a:noFill/>
          </a:ln>
          <a:effectLst>
            <a:outerShdw blurRad="63500" rotWithShape="0" algn="ctr" dir="2700000" dist="107763">
              <a:srgbClr val="000000">
                <a:alpha val="74510"/>
              </a:srgbClr>
            </a:outerShdw>
          </a:effectLst>
        </p:spPr>
        <p:txBody>
          <a:bodyPr anchorCtr="0" anchor="ctr" bIns="29375" lIns="58750" spcFirstLastPara="1" rIns="58750" wrap="square" tIns="29375">
            <a:noAutofit/>
          </a:bodyPr>
          <a:lstStyle/>
          <a:p>
            <a:pPr indent="0" lvl="0" marL="0" marR="0" rtl="0" algn="ctr">
              <a:lnSpc>
                <a:spcPct val="100000"/>
              </a:lnSpc>
              <a:spcBef>
                <a:spcPts val="0"/>
              </a:spcBef>
              <a:spcAft>
                <a:spcPts val="0"/>
              </a:spcAft>
              <a:buClr>
                <a:srgbClr val="000000"/>
              </a:buClr>
              <a:buSzPts val="5100"/>
              <a:buFont typeface="Arial"/>
              <a:buNone/>
            </a:pPr>
            <a:r>
              <a:rPr b="1" i="0" lang="en-US" sz="5100" u="none" cap="none" strike="noStrike">
                <a:solidFill>
                  <a:srgbClr val="FFFFFF"/>
                </a:solidFill>
                <a:latin typeface="Arial"/>
                <a:ea typeface="Arial"/>
                <a:cs typeface="Arial"/>
                <a:sym typeface="Arial"/>
              </a:rPr>
              <a:t>Results</a:t>
            </a:r>
            <a:endParaRPr b="0" i="0" sz="1200" u="none" cap="none" strike="noStrike">
              <a:solidFill>
                <a:srgbClr val="000000"/>
              </a:solidFill>
              <a:latin typeface="Arial"/>
              <a:ea typeface="Arial"/>
              <a:cs typeface="Arial"/>
              <a:sym typeface="Arial"/>
            </a:endParaRPr>
          </a:p>
        </p:txBody>
      </p:sp>
      <p:sp>
        <p:nvSpPr>
          <p:cNvPr id="35" name="Google Shape;35;g1140eeccbcd_1_5"/>
          <p:cNvSpPr/>
          <p:nvPr/>
        </p:nvSpPr>
        <p:spPr>
          <a:xfrm>
            <a:off x="15316102" y="11446573"/>
            <a:ext cx="13324200" cy="567300"/>
          </a:xfrm>
          <a:prstGeom prst="rect">
            <a:avLst/>
          </a:prstGeom>
          <a:noFill/>
          <a:ln>
            <a:noFill/>
          </a:ln>
        </p:spPr>
        <p:txBody>
          <a:bodyPr anchorCtr="0" anchor="t" bIns="39175" lIns="78375" spcFirstLastPara="1" rIns="78375" wrap="square" tIns="39175">
            <a:noAutofit/>
          </a:bodyPr>
          <a:lstStyle/>
          <a:p>
            <a:pPr indent="0" lvl="2" marL="0" marR="0" rtl="0" algn="l">
              <a:lnSpc>
                <a:spcPct val="100000"/>
              </a:lnSpc>
              <a:spcBef>
                <a:spcPts val="0"/>
              </a:spcBef>
              <a:spcAft>
                <a:spcPts val="0"/>
              </a:spcAft>
              <a:buClr>
                <a:schemeClr val="dk1"/>
              </a:buClr>
              <a:buSzPts val="3200"/>
              <a:buFont typeface="Arial"/>
              <a:buNone/>
            </a:pPr>
            <a:r>
              <a:rPr b="0" i="0" lang="en-US" sz="3200" u="none" cap="none" strike="noStrike">
                <a:solidFill>
                  <a:schemeClr val="dk1"/>
                </a:solidFill>
                <a:latin typeface="Arial"/>
                <a:ea typeface="Arial"/>
                <a:cs typeface="Arial"/>
                <a:sym typeface="Arial"/>
              </a:rPr>
              <a:t>	</a:t>
            </a:r>
            <a:endParaRPr b="0" i="0" sz="1200" u="none" cap="none" strike="noStrike">
              <a:solidFill>
                <a:srgbClr val="000000"/>
              </a:solidFill>
              <a:latin typeface="Arial"/>
              <a:ea typeface="Arial"/>
              <a:cs typeface="Arial"/>
              <a:sym typeface="Arial"/>
            </a:endParaRPr>
          </a:p>
        </p:txBody>
      </p:sp>
      <p:sp>
        <p:nvSpPr>
          <p:cNvPr id="36" name="Google Shape;36;g1140eeccbcd_1_5"/>
          <p:cNvSpPr/>
          <p:nvPr/>
        </p:nvSpPr>
        <p:spPr>
          <a:xfrm>
            <a:off x="29630914" y="25349079"/>
            <a:ext cx="13324200" cy="783900"/>
          </a:xfrm>
          <a:prstGeom prst="rect">
            <a:avLst/>
          </a:prstGeom>
          <a:solidFill>
            <a:srgbClr val="48131F"/>
          </a:solidFill>
          <a:ln>
            <a:noFill/>
          </a:ln>
          <a:effectLst>
            <a:outerShdw blurRad="63500" rotWithShape="0" algn="ctr" dir="2700000" dist="107763">
              <a:srgbClr val="000000">
                <a:alpha val="74510"/>
              </a:srgbClr>
            </a:outerShdw>
          </a:effectLst>
        </p:spPr>
        <p:txBody>
          <a:bodyPr anchorCtr="0" anchor="ctr" bIns="29375" lIns="58750" spcFirstLastPara="1" rIns="58750" wrap="square" tIns="29375">
            <a:noAutofit/>
          </a:bodyPr>
          <a:lstStyle/>
          <a:p>
            <a:pPr indent="0" lvl="0" marL="0" marR="0" rtl="0" algn="ctr">
              <a:lnSpc>
                <a:spcPct val="100000"/>
              </a:lnSpc>
              <a:spcBef>
                <a:spcPts val="0"/>
              </a:spcBef>
              <a:spcAft>
                <a:spcPts val="0"/>
              </a:spcAft>
              <a:buClr>
                <a:srgbClr val="000000"/>
              </a:buClr>
              <a:buSzPts val="4600"/>
              <a:buFont typeface="Arial"/>
              <a:buNone/>
            </a:pPr>
            <a:r>
              <a:rPr b="1" i="0" lang="en-US" sz="4600" u="none" cap="none" strike="noStrike">
                <a:solidFill>
                  <a:srgbClr val="FFFFFF"/>
                </a:solidFill>
                <a:latin typeface="Arial"/>
                <a:ea typeface="Arial"/>
                <a:cs typeface="Arial"/>
                <a:sym typeface="Arial"/>
              </a:rPr>
              <a:t>Key References</a:t>
            </a:r>
            <a:endParaRPr b="0" i="0" sz="1200" u="none" cap="none" strike="noStrike">
              <a:solidFill>
                <a:srgbClr val="000000"/>
              </a:solidFill>
              <a:latin typeface="Arial"/>
              <a:ea typeface="Arial"/>
              <a:cs typeface="Arial"/>
              <a:sym typeface="Arial"/>
            </a:endParaRPr>
          </a:p>
        </p:txBody>
      </p:sp>
      <p:sp>
        <p:nvSpPr>
          <p:cNvPr id="37" name="Google Shape;37;g1140eeccbcd_1_5"/>
          <p:cNvSpPr/>
          <p:nvPr/>
        </p:nvSpPr>
        <p:spPr>
          <a:xfrm>
            <a:off x="29652675" y="26371399"/>
            <a:ext cx="13280700" cy="4062600"/>
          </a:xfrm>
          <a:prstGeom prst="rect">
            <a:avLst/>
          </a:prstGeom>
          <a:noFill/>
          <a:ln>
            <a:noFill/>
          </a:ln>
        </p:spPr>
        <p:txBody>
          <a:bodyPr anchorCtr="0" anchor="t" bIns="39175" lIns="78375" spcFirstLastPara="1" rIns="78375" wrap="square" tIns="39175">
            <a:noAutofit/>
          </a:bodyPr>
          <a:lstStyle/>
          <a:p>
            <a:pPr indent="0" lvl="0" marL="0" marR="0" rtl="0" algn="l">
              <a:lnSpc>
                <a:spcPct val="100000"/>
              </a:lnSpc>
              <a:spcBef>
                <a:spcPts val="90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p:txBody>
      </p:sp>
      <p:sp>
        <p:nvSpPr>
          <p:cNvPr id="38" name="Google Shape;38;g1140eeccbcd_1_5"/>
          <p:cNvSpPr/>
          <p:nvPr/>
        </p:nvSpPr>
        <p:spPr>
          <a:xfrm>
            <a:off x="29712425" y="5847225"/>
            <a:ext cx="13052700" cy="16698600"/>
          </a:xfrm>
          <a:prstGeom prst="rect">
            <a:avLst/>
          </a:prstGeom>
          <a:noFill/>
          <a:ln>
            <a:noFill/>
          </a:ln>
        </p:spPr>
        <p:txBody>
          <a:bodyPr anchorCtr="0" anchor="t" bIns="39175" lIns="78375" spcFirstLastPara="1" rIns="78375" wrap="square" tIns="39175">
            <a:noAutofit/>
          </a:bodyPr>
          <a:lstStyle/>
          <a:p>
            <a:pPr indent="0" lvl="0" marL="0" rtl="0" algn="l">
              <a:lnSpc>
                <a:spcPct val="115000"/>
              </a:lnSpc>
              <a:spcBef>
                <a:spcPts val="0"/>
              </a:spcBef>
              <a:spcAft>
                <a:spcPts val="0"/>
              </a:spcAft>
              <a:buNone/>
            </a:pPr>
            <a:r>
              <a:rPr b="1" lang="en-US" sz="2800">
                <a:solidFill>
                  <a:schemeClr val="dk1"/>
                </a:solidFill>
                <a:latin typeface="Times New Roman"/>
                <a:ea typeface="Times New Roman"/>
                <a:cs typeface="Times New Roman"/>
                <a:sym typeface="Times New Roman"/>
              </a:rPr>
              <a:t>Similarities</a:t>
            </a:r>
            <a:endParaRPr b="1" sz="2800">
              <a:solidFill>
                <a:schemeClr val="dk1"/>
              </a:solidFill>
              <a:latin typeface="Times New Roman"/>
              <a:ea typeface="Times New Roman"/>
              <a:cs typeface="Times New Roman"/>
              <a:sym typeface="Times New Roman"/>
            </a:endParaRPr>
          </a:p>
          <a:p>
            <a:pPr indent="-406400" lvl="0" marL="457200" rtl="0" algn="l">
              <a:lnSpc>
                <a:spcPct val="115000"/>
              </a:lnSpc>
              <a:spcBef>
                <a:spcPts val="0"/>
              </a:spcBef>
              <a:spcAft>
                <a:spcPts val="0"/>
              </a:spcAft>
              <a:buClr>
                <a:schemeClr val="dk1"/>
              </a:buClr>
              <a:buSzPts val="2800"/>
              <a:buFont typeface="Times New Roman"/>
              <a:buChar char="●"/>
            </a:pPr>
            <a:r>
              <a:rPr lang="en-US" sz="2800">
                <a:solidFill>
                  <a:schemeClr val="dk1"/>
                </a:solidFill>
                <a:latin typeface="Times New Roman"/>
                <a:ea typeface="Times New Roman"/>
                <a:cs typeface="Times New Roman"/>
                <a:sym typeface="Times New Roman"/>
              </a:rPr>
              <a:t>Across the lessons, Mr. Jerry was satisfied with the class discussion. Many times he described the activity the students were engaging in as being helpful for their learning but he especially highlighted the students’ interest and engagement in the skin cancer lesson, as he noticed that students who previously barely participate engaged a lot more. This was a similar </a:t>
            </a:r>
            <a:r>
              <a:rPr lang="en-US" sz="2800">
                <a:solidFill>
                  <a:schemeClr val="dk1"/>
                </a:solidFill>
                <a:latin typeface="Times New Roman"/>
                <a:ea typeface="Times New Roman"/>
                <a:cs typeface="Times New Roman"/>
                <a:sym typeface="Times New Roman"/>
              </a:rPr>
              <a:t>perspective</a:t>
            </a:r>
            <a:r>
              <a:rPr lang="en-US" sz="2800">
                <a:solidFill>
                  <a:schemeClr val="dk1"/>
                </a:solidFill>
                <a:latin typeface="Times New Roman"/>
                <a:ea typeface="Times New Roman"/>
                <a:cs typeface="Times New Roman"/>
                <a:sym typeface="Times New Roman"/>
              </a:rPr>
              <a:t> to what his students spoke about in their </a:t>
            </a:r>
            <a:r>
              <a:rPr lang="en-US" sz="2800">
                <a:solidFill>
                  <a:schemeClr val="dk1"/>
                </a:solidFill>
                <a:latin typeface="Times New Roman"/>
                <a:ea typeface="Times New Roman"/>
                <a:cs typeface="Times New Roman"/>
                <a:sym typeface="Times New Roman"/>
              </a:rPr>
              <a:t>interviews</a:t>
            </a:r>
            <a:r>
              <a:rPr lang="en-US" sz="2800">
                <a:solidFill>
                  <a:schemeClr val="dk1"/>
                </a:solidFill>
                <a:latin typeface="Times New Roman"/>
                <a:ea typeface="Times New Roman"/>
                <a:cs typeface="Times New Roman"/>
                <a:sym typeface="Times New Roman"/>
              </a:rPr>
              <a:t>. Many students wanted to recount not only the “fun” of the lesson but how they felt as though they were engaging in the “doing of science”. We coded these instances as similarities across Mr. Jerry and his students. </a:t>
            </a:r>
            <a:endParaRPr i="0" sz="2800" u="none" cap="none" strike="noStrike">
              <a:solidFill>
                <a:schemeClr val="dk1"/>
              </a:solidFill>
              <a:latin typeface="Times New Roman"/>
              <a:ea typeface="Times New Roman"/>
              <a:cs typeface="Times New Roman"/>
              <a:sym typeface="Times New Roman"/>
            </a:endParaRPr>
          </a:p>
          <a:p>
            <a:pPr indent="-406400" lvl="0" marL="457200" rtl="0" algn="l">
              <a:lnSpc>
                <a:spcPct val="115000"/>
              </a:lnSpc>
              <a:spcBef>
                <a:spcPts val="0"/>
              </a:spcBef>
              <a:spcAft>
                <a:spcPts val="0"/>
              </a:spcAft>
              <a:buClr>
                <a:schemeClr val="dk1"/>
              </a:buClr>
              <a:buSzPts val="2800"/>
              <a:buFont typeface="Times New Roman"/>
              <a:buChar char="●"/>
            </a:pPr>
            <a:r>
              <a:rPr lang="en-US" sz="2800">
                <a:solidFill>
                  <a:schemeClr val="dk1"/>
                </a:solidFill>
                <a:latin typeface="Times New Roman"/>
                <a:ea typeface="Times New Roman"/>
                <a:cs typeface="Times New Roman"/>
                <a:sym typeface="Times New Roman"/>
              </a:rPr>
              <a:t>In regards to talk, Mr. Jerry noted that students were building off of each other’s ideas from talking and arguing from evidence. He described talk to be the communication of ideas from different students after they had been given a topic. Many students had </a:t>
            </a:r>
            <a:r>
              <a:rPr lang="en-US" sz="2800">
                <a:solidFill>
                  <a:schemeClr val="dk1"/>
                </a:solidFill>
                <a:latin typeface="Times New Roman"/>
                <a:ea typeface="Times New Roman"/>
                <a:cs typeface="Times New Roman"/>
                <a:sym typeface="Times New Roman"/>
              </a:rPr>
              <a:t>mentioned</a:t>
            </a:r>
            <a:r>
              <a:rPr lang="en-US" sz="2800">
                <a:solidFill>
                  <a:schemeClr val="dk1"/>
                </a:solidFill>
                <a:latin typeface="Times New Roman"/>
                <a:ea typeface="Times New Roman"/>
                <a:cs typeface="Times New Roman"/>
                <a:sym typeface="Times New Roman"/>
              </a:rPr>
              <a:t> how talk was important for discussions and it had a role in helping them to see different ways of thinking that they might not have to come to on their own. They also noted that it allows them to “build </a:t>
            </a:r>
            <a:r>
              <a:rPr lang="en-US" sz="2800">
                <a:solidFill>
                  <a:schemeClr val="dk1"/>
                </a:solidFill>
                <a:latin typeface="Times New Roman"/>
                <a:ea typeface="Times New Roman"/>
                <a:cs typeface="Times New Roman"/>
                <a:sym typeface="Times New Roman"/>
              </a:rPr>
              <a:t>explanations</a:t>
            </a:r>
            <a:r>
              <a:rPr lang="en-US" sz="2800">
                <a:solidFill>
                  <a:schemeClr val="dk1"/>
                </a:solidFill>
                <a:latin typeface="Times New Roman"/>
                <a:ea typeface="Times New Roman"/>
                <a:cs typeface="Times New Roman"/>
                <a:sym typeface="Times New Roman"/>
              </a:rPr>
              <a:t>.” </a:t>
            </a:r>
            <a:endParaRPr sz="2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t/>
            </a:r>
            <a:endParaRPr sz="2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b="1" lang="en-US" sz="2800">
                <a:solidFill>
                  <a:schemeClr val="dk1"/>
                </a:solidFill>
                <a:latin typeface="Times New Roman"/>
                <a:ea typeface="Times New Roman"/>
                <a:cs typeface="Times New Roman"/>
                <a:sym typeface="Times New Roman"/>
              </a:rPr>
              <a:t>Difference</a:t>
            </a:r>
            <a:endParaRPr i="0" sz="2800" u="none" cap="none" strike="noStrike">
              <a:solidFill>
                <a:schemeClr val="dk1"/>
              </a:solidFill>
              <a:latin typeface="Times New Roman"/>
              <a:ea typeface="Times New Roman"/>
              <a:cs typeface="Times New Roman"/>
              <a:sym typeface="Times New Roman"/>
            </a:endParaRPr>
          </a:p>
          <a:p>
            <a:pPr indent="-406400" lvl="0" marL="457200" rtl="0" algn="l">
              <a:lnSpc>
                <a:spcPct val="115000"/>
              </a:lnSpc>
              <a:spcBef>
                <a:spcPts val="0"/>
              </a:spcBef>
              <a:spcAft>
                <a:spcPts val="0"/>
              </a:spcAft>
              <a:buClr>
                <a:schemeClr val="dk1"/>
              </a:buClr>
              <a:buSzPts val="2800"/>
              <a:buFont typeface="Times New Roman"/>
              <a:buChar char="●"/>
            </a:pPr>
            <a:r>
              <a:rPr lang="en-US" sz="2800">
                <a:solidFill>
                  <a:schemeClr val="dk1"/>
                </a:solidFill>
                <a:latin typeface="Times New Roman"/>
                <a:ea typeface="Times New Roman"/>
                <a:cs typeface="Times New Roman"/>
                <a:sym typeface="Times New Roman"/>
              </a:rPr>
              <a:t>Mr. </a:t>
            </a:r>
            <a:r>
              <a:rPr lang="en-US" sz="2800">
                <a:solidFill>
                  <a:schemeClr val="dk1"/>
                </a:solidFill>
                <a:latin typeface="Times New Roman"/>
                <a:ea typeface="Times New Roman"/>
                <a:cs typeface="Times New Roman"/>
                <a:sym typeface="Times New Roman"/>
              </a:rPr>
              <a:t>Jerry explicitly saw his role in talk as the facilitator and to question students to push their thinking forward. In the small group, he was there to press students when needed. </a:t>
            </a:r>
            <a:r>
              <a:rPr lang="en-US" sz="2800">
                <a:solidFill>
                  <a:schemeClr val="dk1"/>
                </a:solidFill>
                <a:latin typeface="Times New Roman"/>
                <a:ea typeface="Times New Roman"/>
                <a:cs typeface="Times New Roman"/>
                <a:sym typeface="Times New Roman"/>
              </a:rPr>
              <a:t>Students had identified that the small group was where friends (peers) could help to make sense of the questions but ultimately Mr. Jerry would guide students to the direction they needed to go in, sometimes through his questioning. They consistently discussed how Mr. Jerry is the questioner who “knows the right answer” and is “trying to get us there”.  In</a:t>
            </a:r>
            <a:r>
              <a:rPr lang="en-US" sz="2800">
                <a:solidFill>
                  <a:schemeClr val="dk1"/>
                </a:solidFill>
                <a:latin typeface="Times New Roman"/>
                <a:ea typeface="Times New Roman"/>
                <a:cs typeface="Times New Roman"/>
                <a:sym typeface="Times New Roman"/>
              </a:rPr>
              <a:t> the whole-class </a:t>
            </a:r>
            <a:r>
              <a:rPr lang="en-US" sz="2800">
                <a:solidFill>
                  <a:schemeClr val="dk1"/>
                </a:solidFill>
                <a:latin typeface="Times New Roman"/>
                <a:ea typeface="Times New Roman"/>
                <a:cs typeface="Times New Roman"/>
                <a:sym typeface="Times New Roman"/>
              </a:rPr>
              <a:t>discussions,</a:t>
            </a:r>
            <a:r>
              <a:rPr lang="en-US" sz="2800">
                <a:solidFill>
                  <a:schemeClr val="dk1"/>
                </a:solidFill>
                <a:latin typeface="Times New Roman"/>
                <a:ea typeface="Times New Roman"/>
                <a:cs typeface="Times New Roman"/>
                <a:sym typeface="Times New Roman"/>
              </a:rPr>
              <a:t> Mr. Jerry saw himself as the orchestrator of their ideas. However, this differed greatly from students who said that the teacher-student discussions happened so they [the students] could learn what was the accepted idea and how </a:t>
            </a:r>
            <a:r>
              <a:rPr lang="en-US" sz="2800">
                <a:solidFill>
                  <a:schemeClr val="dk1"/>
                </a:solidFill>
                <a:latin typeface="Times New Roman"/>
                <a:ea typeface="Times New Roman"/>
                <a:cs typeface="Times New Roman"/>
                <a:sym typeface="Times New Roman"/>
              </a:rPr>
              <a:t>another idea might be wrong. </a:t>
            </a:r>
            <a:endParaRPr sz="2800">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None/>
            </a:pPr>
            <a:r>
              <a:t/>
            </a:r>
            <a:endParaRPr sz="2800">
              <a:solidFill>
                <a:schemeClr val="dk1"/>
              </a:solidFill>
              <a:latin typeface="Times New Roman"/>
              <a:ea typeface="Times New Roman"/>
              <a:cs typeface="Times New Roman"/>
              <a:sym typeface="Times New Roman"/>
            </a:endParaRPr>
          </a:p>
          <a:p>
            <a:pPr indent="0" lvl="0" marL="457200" marR="0" rtl="0" algn="l">
              <a:lnSpc>
                <a:spcPct val="115000"/>
              </a:lnSpc>
              <a:spcBef>
                <a:spcPts val="0"/>
              </a:spcBef>
              <a:spcAft>
                <a:spcPts val="0"/>
              </a:spcAft>
              <a:buClr>
                <a:srgbClr val="000000"/>
              </a:buClr>
              <a:buSzPts val="3000"/>
              <a:buFont typeface="Arial"/>
              <a:buNone/>
            </a:pPr>
            <a:r>
              <a:t/>
            </a:r>
            <a:endParaRPr b="0" i="0" sz="28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2800" u="none" cap="none" strike="noStrike">
              <a:solidFill>
                <a:srgbClr val="000000"/>
              </a:solidFill>
              <a:latin typeface="Arial"/>
              <a:ea typeface="Arial"/>
              <a:cs typeface="Arial"/>
              <a:sym typeface="Arial"/>
            </a:endParaRPr>
          </a:p>
        </p:txBody>
      </p:sp>
      <p:sp>
        <p:nvSpPr>
          <p:cNvPr id="39" name="Google Shape;39;g1140eeccbcd_1_5"/>
          <p:cNvSpPr txBox="1"/>
          <p:nvPr/>
        </p:nvSpPr>
        <p:spPr>
          <a:xfrm>
            <a:off x="0" y="2993250"/>
            <a:ext cx="43891200" cy="1146900"/>
          </a:xfrm>
          <a:prstGeom prst="rect">
            <a:avLst/>
          </a:prstGeom>
          <a:noFill/>
          <a:ln>
            <a:noFill/>
          </a:ln>
        </p:spPr>
        <p:txBody>
          <a:bodyPr anchorCtr="0" anchor="t" bIns="78375" lIns="78375" spcFirstLastPara="1" rIns="78375" wrap="square" tIns="78375">
            <a:noAutofit/>
          </a:bodyPr>
          <a:lstStyle/>
          <a:p>
            <a:pPr indent="0" lvl="0" marL="0" marR="0" rtl="0" algn="ctr">
              <a:lnSpc>
                <a:spcPct val="100000"/>
              </a:lnSpc>
              <a:spcBef>
                <a:spcPts val="0"/>
              </a:spcBef>
              <a:spcAft>
                <a:spcPts val="0"/>
              </a:spcAft>
              <a:buClr>
                <a:schemeClr val="dk1"/>
              </a:buClr>
              <a:buSzPts val="5100"/>
              <a:buFont typeface="Arial"/>
              <a:buNone/>
            </a:pPr>
            <a:r>
              <a:rPr lang="en-US" sz="5100" u="sng">
                <a:solidFill>
                  <a:srgbClr val="0D0D0D"/>
                </a:solidFill>
                <a:latin typeface="Times New Roman"/>
                <a:ea typeface="Times New Roman"/>
                <a:cs typeface="Times New Roman"/>
                <a:sym typeface="Times New Roman"/>
              </a:rPr>
              <a:t>Fatima Verona</a:t>
            </a:r>
            <a:r>
              <a:rPr lang="en-US" sz="5100">
                <a:solidFill>
                  <a:srgbClr val="0D0D0D"/>
                </a:solidFill>
                <a:latin typeface="Times New Roman"/>
                <a:ea typeface="Times New Roman"/>
                <a:cs typeface="Times New Roman"/>
                <a:sym typeface="Times New Roman"/>
              </a:rPr>
              <a:t>, </a:t>
            </a:r>
            <a:r>
              <a:rPr lang="en-US" sz="5100" u="sng">
                <a:solidFill>
                  <a:srgbClr val="0D0D0D"/>
                </a:solidFill>
                <a:latin typeface="Times New Roman"/>
                <a:ea typeface="Times New Roman"/>
                <a:cs typeface="Times New Roman"/>
                <a:sym typeface="Times New Roman"/>
              </a:rPr>
              <a:t>Cristina Murdock</a:t>
            </a:r>
            <a:r>
              <a:rPr b="0" i="0" lang="en-US" sz="5100" u="none" cap="none" strike="noStrike">
                <a:solidFill>
                  <a:srgbClr val="0D0D0D"/>
                </a:solidFill>
                <a:latin typeface="Times New Roman"/>
                <a:ea typeface="Times New Roman"/>
                <a:cs typeface="Times New Roman"/>
                <a:sym typeface="Times New Roman"/>
              </a:rPr>
              <a:t>, </a:t>
            </a:r>
            <a:r>
              <a:rPr b="0" i="0" lang="en-US" sz="5100" u="sng" cap="none" strike="noStrike">
                <a:solidFill>
                  <a:srgbClr val="0D0D0D"/>
                </a:solidFill>
                <a:latin typeface="Times New Roman"/>
                <a:ea typeface="Times New Roman"/>
                <a:cs typeface="Times New Roman"/>
                <a:sym typeface="Times New Roman"/>
              </a:rPr>
              <a:t>Alexand</a:t>
            </a:r>
            <a:r>
              <a:rPr lang="en-US" sz="5100" u="sng">
                <a:solidFill>
                  <a:srgbClr val="0D0D0D"/>
                </a:solidFill>
                <a:latin typeface="Times New Roman"/>
                <a:ea typeface="Times New Roman"/>
                <a:cs typeface="Times New Roman"/>
                <a:sym typeface="Times New Roman"/>
              </a:rPr>
              <a:t>er Blanco</a:t>
            </a:r>
            <a:r>
              <a:rPr lang="en-US" sz="5100">
                <a:solidFill>
                  <a:srgbClr val="0D0D0D"/>
                </a:solidFill>
                <a:latin typeface="Times New Roman"/>
                <a:ea typeface="Times New Roman"/>
                <a:cs typeface="Times New Roman"/>
                <a:sym typeface="Times New Roman"/>
              </a:rPr>
              <a:t>, </a:t>
            </a:r>
            <a:r>
              <a:rPr lang="en-US" sz="5100" u="sng">
                <a:solidFill>
                  <a:srgbClr val="0D0D0D"/>
                </a:solidFill>
                <a:latin typeface="Times New Roman"/>
                <a:ea typeface="Times New Roman"/>
                <a:cs typeface="Times New Roman"/>
                <a:sym typeface="Times New Roman"/>
              </a:rPr>
              <a:t>Coralie Lans</a:t>
            </a:r>
            <a:r>
              <a:rPr lang="en-US" sz="5100">
                <a:solidFill>
                  <a:srgbClr val="0D0D0D"/>
                </a:solidFill>
                <a:latin typeface="Times New Roman"/>
                <a:ea typeface="Times New Roman"/>
                <a:cs typeface="Times New Roman"/>
                <a:sym typeface="Times New Roman"/>
              </a:rPr>
              <a:t>, Sierra Morandi, &amp; Jennifer Schellinger</a:t>
            </a:r>
            <a:endParaRPr b="0" i="0" sz="1200" u="none" cap="none" strike="noStrike">
              <a:solidFill>
                <a:srgbClr val="000000"/>
              </a:solidFill>
              <a:latin typeface="Times New Roman"/>
              <a:ea typeface="Times New Roman"/>
              <a:cs typeface="Times New Roman"/>
              <a:sym typeface="Times New Roman"/>
            </a:endParaRPr>
          </a:p>
        </p:txBody>
      </p:sp>
      <p:sp>
        <p:nvSpPr>
          <p:cNvPr id="40" name="Google Shape;40;g1140eeccbcd_1_5"/>
          <p:cNvSpPr txBox="1"/>
          <p:nvPr/>
        </p:nvSpPr>
        <p:spPr>
          <a:xfrm>
            <a:off x="1090375" y="23407725"/>
            <a:ext cx="13538700" cy="6653700"/>
          </a:xfrm>
          <a:prstGeom prst="rect">
            <a:avLst/>
          </a:prstGeom>
          <a:noFill/>
          <a:ln>
            <a:noFill/>
          </a:ln>
        </p:spPr>
        <p:txBody>
          <a:bodyPr anchorCtr="0" anchor="t" bIns="78375" lIns="78375" spcFirstLastPara="1" rIns="78375" wrap="square" tIns="78375">
            <a:noAutofit/>
          </a:bodyPr>
          <a:lstStyle/>
          <a:p>
            <a:pPr indent="-381000" lvl="0" marL="457200" marR="0" rtl="0" algn="l">
              <a:lnSpc>
                <a:spcPct val="115000"/>
              </a:lnSpc>
              <a:spcBef>
                <a:spcPts val="0"/>
              </a:spcBef>
              <a:spcAft>
                <a:spcPts val="0"/>
              </a:spcAft>
              <a:buClr>
                <a:schemeClr val="dk1"/>
              </a:buClr>
              <a:buSzPts val="2400"/>
              <a:buFont typeface="Times New Roman"/>
              <a:buChar char="●"/>
            </a:pPr>
            <a:r>
              <a:rPr lang="en-US" sz="2400">
                <a:solidFill>
                  <a:schemeClr val="dk1"/>
                </a:solidFill>
                <a:latin typeface="Times New Roman"/>
                <a:ea typeface="Times New Roman"/>
                <a:cs typeface="Times New Roman"/>
                <a:sym typeface="Times New Roman"/>
              </a:rPr>
              <a:t>This data for this study comes from a larger NSF funded professional development (PD) project. This PD is in support of teachers in productive science talk. We specifically are looking at Mr. Jerry, a middle school science teacher in his third year of the project, where he engaged in ambitious teaching. </a:t>
            </a:r>
            <a:endParaRPr sz="2400">
              <a:solidFill>
                <a:schemeClr val="dk1"/>
              </a:solidFill>
              <a:latin typeface="Times New Roman"/>
              <a:ea typeface="Times New Roman"/>
              <a:cs typeface="Times New Roman"/>
              <a:sym typeface="Times New Roman"/>
            </a:endParaRPr>
          </a:p>
          <a:p>
            <a:pPr indent="-381000" lvl="0" marL="457200" rtl="0" algn="l">
              <a:lnSpc>
                <a:spcPct val="115000"/>
              </a:lnSpc>
              <a:spcBef>
                <a:spcPts val="0"/>
              </a:spcBef>
              <a:spcAft>
                <a:spcPts val="0"/>
              </a:spcAft>
              <a:buClr>
                <a:schemeClr val="dk1"/>
              </a:buClr>
              <a:buSzPts val="2400"/>
              <a:buFont typeface="Times New Roman"/>
              <a:buChar char="●"/>
            </a:pPr>
            <a:r>
              <a:rPr lang="en-US" sz="2400">
                <a:solidFill>
                  <a:schemeClr val="dk1"/>
                </a:solidFill>
                <a:latin typeface="Times New Roman"/>
                <a:ea typeface="Times New Roman"/>
                <a:cs typeface="Times New Roman"/>
                <a:sym typeface="Times New Roman"/>
              </a:rPr>
              <a:t>The interview protocol was built to get at students’ overall view of science, better understand aspects of specific lessons which were designed through engagement in the PD, and see the role of talk from the student perspective. These interviews were conducted by graduate students who worked on the project and with the teachers of the PD.</a:t>
            </a:r>
            <a:endParaRPr sz="2400">
              <a:solidFill>
                <a:schemeClr val="dk1"/>
              </a:solidFill>
              <a:latin typeface="Times New Roman"/>
              <a:ea typeface="Times New Roman"/>
              <a:cs typeface="Times New Roman"/>
              <a:sym typeface="Times New Roman"/>
            </a:endParaRPr>
          </a:p>
          <a:p>
            <a:pPr indent="-381000" lvl="0" marL="457200" rtl="0" algn="l">
              <a:lnSpc>
                <a:spcPct val="115000"/>
              </a:lnSpc>
              <a:spcBef>
                <a:spcPts val="0"/>
              </a:spcBef>
              <a:spcAft>
                <a:spcPts val="0"/>
              </a:spcAft>
              <a:buClr>
                <a:schemeClr val="dk1"/>
              </a:buClr>
              <a:buSzPts val="2400"/>
              <a:buFont typeface="Times New Roman"/>
              <a:buChar char="●"/>
            </a:pPr>
            <a:r>
              <a:rPr lang="en-US" sz="2400">
                <a:solidFill>
                  <a:schemeClr val="dk1"/>
                </a:solidFill>
                <a:latin typeface="Times New Roman"/>
                <a:ea typeface="Times New Roman"/>
                <a:cs typeface="Times New Roman"/>
                <a:sym typeface="Times New Roman"/>
              </a:rPr>
              <a:t>Of the thirteen students that agreed to interview, we selected nine of these interviews to focus on. Four interviews were omitted from coding as they were not easy to obtain or the audio was difficult to understand. We focused on the specific lesson questions written to gain perspective from the students.</a:t>
            </a:r>
            <a:endParaRPr sz="2400">
              <a:solidFill>
                <a:schemeClr val="dk1"/>
              </a:solidFill>
              <a:latin typeface="Times New Roman"/>
              <a:ea typeface="Times New Roman"/>
              <a:cs typeface="Times New Roman"/>
              <a:sym typeface="Times New Roman"/>
            </a:endParaRPr>
          </a:p>
          <a:p>
            <a:pPr indent="-381000" lvl="0" marL="457200" rtl="0" algn="l">
              <a:lnSpc>
                <a:spcPct val="115000"/>
              </a:lnSpc>
              <a:spcBef>
                <a:spcPts val="0"/>
              </a:spcBef>
              <a:spcAft>
                <a:spcPts val="0"/>
              </a:spcAft>
              <a:buClr>
                <a:schemeClr val="dk1"/>
              </a:buClr>
              <a:buSzPts val="2400"/>
              <a:buFont typeface="Times New Roman"/>
              <a:buChar char="●"/>
            </a:pPr>
            <a:r>
              <a:rPr lang="en-US" sz="2400">
                <a:solidFill>
                  <a:schemeClr val="dk1"/>
                </a:solidFill>
                <a:latin typeface="Times New Roman"/>
                <a:ea typeface="Times New Roman"/>
                <a:cs typeface="Times New Roman"/>
                <a:sym typeface="Times New Roman"/>
              </a:rPr>
              <a:t>All the interviews were transcribed using Temi, an AI transcription service. In addition to the student interviews, we examined and coded Jerry’s pre and post-lesson interviews and his post year </a:t>
            </a:r>
            <a:r>
              <a:rPr lang="en-US" sz="2400">
                <a:solidFill>
                  <a:schemeClr val="dk1"/>
                </a:solidFill>
                <a:latin typeface="Times New Roman"/>
                <a:ea typeface="Times New Roman"/>
                <a:cs typeface="Times New Roman"/>
                <a:sym typeface="Times New Roman"/>
              </a:rPr>
              <a:t>interview</a:t>
            </a:r>
            <a:r>
              <a:rPr lang="en-US" sz="2400">
                <a:solidFill>
                  <a:schemeClr val="dk1"/>
                </a:solidFill>
                <a:latin typeface="Times New Roman"/>
                <a:ea typeface="Times New Roman"/>
                <a:cs typeface="Times New Roman"/>
                <a:sym typeface="Times New Roman"/>
              </a:rPr>
              <a:t>.  </a:t>
            </a:r>
            <a:endParaRPr sz="2400">
              <a:solidFill>
                <a:schemeClr val="dk1"/>
              </a:solidFill>
              <a:latin typeface="Times New Roman"/>
              <a:ea typeface="Times New Roman"/>
              <a:cs typeface="Times New Roman"/>
              <a:sym typeface="Times New Roman"/>
            </a:endParaRPr>
          </a:p>
          <a:p>
            <a:pPr indent="-381000" lvl="0" marL="457200" rtl="0" algn="l">
              <a:lnSpc>
                <a:spcPct val="115000"/>
              </a:lnSpc>
              <a:spcBef>
                <a:spcPts val="0"/>
              </a:spcBef>
              <a:spcAft>
                <a:spcPts val="0"/>
              </a:spcAft>
              <a:buClr>
                <a:schemeClr val="dk1"/>
              </a:buClr>
              <a:buSzPts val="2400"/>
              <a:buFont typeface="Times New Roman"/>
              <a:buChar char="●"/>
            </a:pPr>
            <a:r>
              <a:rPr lang="en-US" sz="2400">
                <a:solidFill>
                  <a:schemeClr val="dk1"/>
                </a:solidFill>
                <a:latin typeface="Times New Roman"/>
                <a:ea typeface="Times New Roman"/>
                <a:cs typeface="Times New Roman"/>
                <a:sym typeface="Times New Roman"/>
              </a:rPr>
              <a:t>We identified major themes from the student interviews and analyzed them across students. Then, we focused on nine specific questions that drew on students’ ideas of productive talk, its role, and the focal lesson of their choice and explored the connections that Jerry had made in his reflection of his own teaching.</a:t>
            </a:r>
            <a:endParaRPr sz="2400">
              <a:solidFill>
                <a:schemeClr val="dk1"/>
              </a:solidFill>
              <a:latin typeface="Times New Roman"/>
              <a:ea typeface="Times New Roman"/>
              <a:cs typeface="Times New Roman"/>
              <a:sym typeface="Times New Roman"/>
            </a:endParaRPr>
          </a:p>
          <a:p>
            <a:pPr indent="0" lvl="0" marL="457200" marR="0" rtl="0" algn="l">
              <a:lnSpc>
                <a:spcPct val="115000"/>
              </a:lnSpc>
              <a:spcBef>
                <a:spcPts val="0"/>
              </a:spcBef>
              <a:spcAft>
                <a:spcPts val="0"/>
              </a:spcAft>
              <a:buClr>
                <a:schemeClr val="dk1"/>
              </a:buClr>
              <a:buSzPts val="1100"/>
              <a:buFont typeface="Arial"/>
              <a:buNone/>
            </a:pPr>
            <a:r>
              <a:t/>
            </a:r>
            <a:endParaRPr sz="2400">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3900"/>
              <a:buFont typeface="Arial"/>
              <a:buNone/>
            </a:pPr>
            <a:r>
              <a:t/>
            </a:r>
            <a:endParaRPr b="0" i="0" sz="2400" u="none" cap="none" strike="noStrike">
              <a:solidFill>
                <a:srgbClr val="000000"/>
              </a:solidFill>
              <a:latin typeface="Times New Roman"/>
              <a:ea typeface="Times New Roman"/>
              <a:cs typeface="Times New Roman"/>
              <a:sym typeface="Times New Roman"/>
            </a:endParaRPr>
          </a:p>
        </p:txBody>
      </p:sp>
      <p:sp>
        <p:nvSpPr>
          <p:cNvPr id="41" name="Google Shape;41;g1140eeccbcd_1_5"/>
          <p:cNvSpPr txBox="1"/>
          <p:nvPr/>
        </p:nvSpPr>
        <p:spPr>
          <a:xfrm>
            <a:off x="1107275" y="13399913"/>
            <a:ext cx="13190400" cy="7381200"/>
          </a:xfrm>
          <a:prstGeom prst="rect">
            <a:avLst/>
          </a:prstGeom>
          <a:noFill/>
          <a:ln>
            <a:noFill/>
          </a:ln>
        </p:spPr>
        <p:txBody>
          <a:bodyPr anchorCtr="0" anchor="t" bIns="78375" lIns="78375" spcFirstLastPara="1" rIns="78375" wrap="square" tIns="78375">
            <a:noAutofit/>
          </a:bodyPr>
          <a:lstStyle/>
          <a:p>
            <a:pPr indent="0" lvl="0" marL="0" rtl="0" algn="l">
              <a:lnSpc>
                <a:spcPct val="115000"/>
              </a:lnSpc>
              <a:spcBef>
                <a:spcPts val="0"/>
              </a:spcBef>
              <a:spcAft>
                <a:spcPts val="0"/>
              </a:spcAft>
              <a:buClr>
                <a:schemeClr val="dk1"/>
              </a:buClr>
              <a:buSzPts val="1100"/>
              <a:buFont typeface="Arial"/>
              <a:buNone/>
            </a:pPr>
            <a:r>
              <a:rPr lang="en-US" sz="2400">
                <a:solidFill>
                  <a:schemeClr val="dk1"/>
                </a:solidFill>
                <a:latin typeface="Times New Roman"/>
                <a:ea typeface="Times New Roman"/>
                <a:cs typeface="Times New Roman"/>
                <a:sym typeface="Times New Roman"/>
              </a:rPr>
              <a:t>Current science education reforms focus on the conceptualization of science classrooms as spaces where students develop explanations and conceptually and epistemological understandings of science (NGSS Lead States, 2013; National Research Council, 2012). The Learning through Collaborative Design Professional Development project, funded by the National Science Foundation, is a joint research effort between Florida State University and Georgia State University that focuses on supporting science teachers’ instruction that enhances student thinking through productive talk. Productive talk positions the teacher as the primary facilitator in the classroom and allows them to utilize strategies to invoke student ideas and foster discussion (Michaels &amp; O’Connor, 2015). Engaging students in productive science talk can seem foreign or challenging for many teachers. However, the practices that support talk can be learned and refined. The classroom strategies emphasized in the professional development are aligned with 30 years of classroom-based research aligned with the ambitious types of instruction of the science education reform movement (Windschitl et al., 2018). To meet the goals of the reform vision, we have to move past just introducing a new curriculum to teachers and ask them to modify that curriculum but, instead, introduce and engage teachers in approaches that promote teachers’ learning about and the enactment of productive science talk.</a:t>
            </a:r>
            <a:endParaRPr sz="24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t/>
            </a:r>
            <a:endParaRPr sz="2400">
              <a:solidFill>
                <a:schemeClr val="dk1"/>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3200"/>
              <a:buFont typeface="Arial"/>
              <a:buNone/>
            </a:pPr>
            <a:r>
              <a:t/>
            </a:r>
            <a:endParaRPr b="0" i="0" sz="2400" u="none" cap="none" strike="noStrike">
              <a:solidFill>
                <a:schemeClr val="dk1"/>
              </a:solidFill>
              <a:latin typeface="Times New Roman"/>
              <a:ea typeface="Times New Roman"/>
              <a:cs typeface="Times New Roman"/>
              <a:sym typeface="Times New Roman"/>
            </a:endParaRPr>
          </a:p>
          <a:p>
            <a:pPr indent="0" lvl="0" marL="457200" rtl="0" algn="l">
              <a:lnSpc>
                <a:spcPct val="115000"/>
              </a:lnSpc>
              <a:spcBef>
                <a:spcPts val="0"/>
              </a:spcBef>
              <a:spcAft>
                <a:spcPts val="0"/>
              </a:spcAft>
              <a:buClr>
                <a:schemeClr val="dk1"/>
              </a:buClr>
              <a:buSzPts val="3200"/>
              <a:buFont typeface="Arial"/>
              <a:buNone/>
            </a:pPr>
            <a:r>
              <a:t/>
            </a:r>
            <a:endParaRPr sz="2400">
              <a:solidFill>
                <a:schemeClr val="dk1"/>
              </a:solidFill>
              <a:latin typeface="Times New Roman"/>
              <a:ea typeface="Times New Roman"/>
              <a:cs typeface="Times New Roman"/>
              <a:sym typeface="Times New Roman"/>
            </a:endParaRPr>
          </a:p>
          <a:p>
            <a:pPr indent="0" lvl="0" marL="457200" rtl="0" algn="l">
              <a:lnSpc>
                <a:spcPct val="115000"/>
              </a:lnSpc>
              <a:spcBef>
                <a:spcPts val="0"/>
              </a:spcBef>
              <a:spcAft>
                <a:spcPts val="0"/>
              </a:spcAft>
              <a:buClr>
                <a:schemeClr val="dk1"/>
              </a:buClr>
              <a:buSzPts val="3200"/>
              <a:buFont typeface="Arial"/>
              <a:buNone/>
            </a:pPr>
            <a:r>
              <a:t/>
            </a:r>
            <a:endParaRPr sz="1200">
              <a:solidFill>
                <a:schemeClr val="dk1"/>
              </a:solidFill>
              <a:latin typeface="Times New Roman"/>
              <a:ea typeface="Times New Roman"/>
              <a:cs typeface="Times New Roman"/>
              <a:sym typeface="Times New Roman"/>
            </a:endParaRPr>
          </a:p>
          <a:p>
            <a:pPr indent="0" lvl="0" marL="0" rtl="0" algn="ctr">
              <a:lnSpc>
                <a:spcPct val="115000"/>
              </a:lnSpc>
              <a:spcBef>
                <a:spcPts val="0"/>
              </a:spcBef>
              <a:spcAft>
                <a:spcPts val="0"/>
              </a:spcAft>
              <a:buClr>
                <a:schemeClr val="dk1"/>
              </a:buClr>
              <a:buSzPts val="3200"/>
              <a:buFont typeface="Arial"/>
              <a:buNone/>
            </a:pPr>
            <a:r>
              <a:rPr lang="en-US" sz="2400">
                <a:solidFill>
                  <a:schemeClr val="dk1"/>
                </a:solidFill>
                <a:latin typeface="Times New Roman"/>
                <a:ea typeface="Times New Roman"/>
                <a:cs typeface="Times New Roman"/>
                <a:sym typeface="Times New Roman"/>
              </a:rPr>
              <a:t>The purpose of this</a:t>
            </a:r>
            <a:r>
              <a:rPr lang="en-US" sz="2400">
                <a:solidFill>
                  <a:schemeClr val="dk1"/>
                </a:solidFill>
                <a:latin typeface="Times New Roman"/>
                <a:ea typeface="Times New Roman"/>
                <a:cs typeface="Times New Roman"/>
                <a:sym typeface="Times New Roman"/>
              </a:rPr>
              <a:t> study is to examine the different perspectives of one teacher and nine of his students around four focal lessons designed to engage the students in sensemaking through productive talk. </a:t>
            </a:r>
            <a:endParaRPr b="1" sz="2400">
              <a:solidFill>
                <a:schemeClr val="dk1"/>
              </a:solidFill>
              <a:latin typeface="Times New Roman"/>
              <a:ea typeface="Times New Roman"/>
              <a:cs typeface="Times New Roman"/>
              <a:sym typeface="Times New Roman"/>
            </a:endParaRPr>
          </a:p>
          <a:p>
            <a:pPr indent="0" lvl="0" marL="457200" rtl="0" algn="l">
              <a:lnSpc>
                <a:spcPct val="115000"/>
              </a:lnSpc>
              <a:spcBef>
                <a:spcPts val="0"/>
              </a:spcBef>
              <a:spcAft>
                <a:spcPts val="0"/>
              </a:spcAft>
              <a:buClr>
                <a:schemeClr val="dk1"/>
              </a:buClr>
              <a:buSzPts val="3200"/>
              <a:buFont typeface="Arial"/>
              <a:buNone/>
            </a:pPr>
            <a:r>
              <a:t/>
            </a:r>
            <a:endParaRPr sz="2400">
              <a:solidFill>
                <a:schemeClr val="dk1"/>
              </a:solidFill>
              <a:latin typeface="Times New Roman"/>
              <a:ea typeface="Times New Roman"/>
              <a:cs typeface="Times New Roman"/>
              <a:sym typeface="Times New Roman"/>
            </a:endParaRPr>
          </a:p>
        </p:txBody>
      </p:sp>
      <p:sp>
        <p:nvSpPr>
          <p:cNvPr id="42" name="Google Shape;42;g1140eeccbcd_1_5"/>
          <p:cNvSpPr/>
          <p:nvPr/>
        </p:nvSpPr>
        <p:spPr>
          <a:xfrm>
            <a:off x="1005840" y="20270393"/>
            <a:ext cx="13324200" cy="783900"/>
          </a:xfrm>
          <a:prstGeom prst="rect">
            <a:avLst/>
          </a:prstGeom>
          <a:solidFill>
            <a:srgbClr val="48131F"/>
          </a:solidFill>
          <a:ln>
            <a:noFill/>
          </a:ln>
          <a:effectLst>
            <a:outerShdw blurRad="63500" rotWithShape="0" algn="ctr" dir="2700000" dist="107763">
              <a:srgbClr val="000000">
                <a:alpha val="74510"/>
              </a:srgbClr>
            </a:outerShdw>
          </a:effectLst>
        </p:spPr>
        <p:txBody>
          <a:bodyPr anchorCtr="0" anchor="ctr" bIns="29375" lIns="58750" spcFirstLastPara="1" rIns="58750" wrap="square" tIns="29375">
            <a:noAutofit/>
          </a:bodyPr>
          <a:lstStyle/>
          <a:p>
            <a:pPr indent="0" lvl="0" marL="0" marR="0" rtl="0" algn="ctr">
              <a:lnSpc>
                <a:spcPct val="100000"/>
              </a:lnSpc>
              <a:spcBef>
                <a:spcPts val="0"/>
              </a:spcBef>
              <a:spcAft>
                <a:spcPts val="0"/>
              </a:spcAft>
              <a:buClr>
                <a:srgbClr val="000000"/>
              </a:buClr>
              <a:buSzPts val="5100"/>
              <a:buFont typeface="Arial"/>
              <a:buNone/>
            </a:pPr>
            <a:r>
              <a:rPr b="1" i="0" lang="en-US" sz="5100" u="none" cap="none" strike="noStrike">
                <a:solidFill>
                  <a:srgbClr val="FFFFFF"/>
                </a:solidFill>
                <a:latin typeface="Arial"/>
                <a:ea typeface="Arial"/>
                <a:cs typeface="Arial"/>
                <a:sym typeface="Arial"/>
              </a:rPr>
              <a:t>Purpose</a:t>
            </a:r>
            <a:endParaRPr b="0" i="0" sz="1200" u="none" cap="none" strike="noStrike">
              <a:solidFill>
                <a:srgbClr val="000000"/>
              </a:solidFill>
              <a:latin typeface="Arial"/>
              <a:ea typeface="Arial"/>
              <a:cs typeface="Arial"/>
              <a:sym typeface="Arial"/>
            </a:endParaRPr>
          </a:p>
        </p:txBody>
      </p:sp>
      <p:sp>
        <p:nvSpPr>
          <p:cNvPr id="43" name="Google Shape;43;g1140eeccbcd_1_5"/>
          <p:cNvSpPr/>
          <p:nvPr/>
        </p:nvSpPr>
        <p:spPr>
          <a:xfrm>
            <a:off x="29617416" y="19491698"/>
            <a:ext cx="13324200" cy="1146900"/>
          </a:xfrm>
          <a:prstGeom prst="rect">
            <a:avLst/>
          </a:prstGeom>
          <a:solidFill>
            <a:srgbClr val="48131F"/>
          </a:solidFill>
          <a:ln>
            <a:noFill/>
          </a:ln>
          <a:effectLst>
            <a:outerShdw blurRad="63500" rotWithShape="0" algn="ctr" dir="2700000" dist="107763">
              <a:srgbClr val="000000">
                <a:alpha val="74510"/>
              </a:srgbClr>
            </a:outerShdw>
          </a:effectLst>
        </p:spPr>
        <p:txBody>
          <a:bodyPr anchorCtr="0" anchor="ctr" bIns="29375" lIns="58750" spcFirstLastPara="1" rIns="58750" wrap="square" tIns="29375">
            <a:noAutofit/>
          </a:bodyPr>
          <a:lstStyle/>
          <a:p>
            <a:pPr indent="0" lvl="0" marL="0" marR="0" rtl="0" algn="ctr">
              <a:lnSpc>
                <a:spcPct val="100000"/>
              </a:lnSpc>
              <a:spcBef>
                <a:spcPts val="0"/>
              </a:spcBef>
              <a:spcAft>
                <a:spcPts val="0"/>
              </a:spcAft>
              <a:buClr>
                <a:srgbClr val="000000"/>
              </a:buClr>
              <a:buSzPts val="4600"/>
              <a:buFont typeface="Arial"/>
              <a:buNone/>
            </a:pPr>
            <a:r>
              <a:rPr b="1" i="0" lang="en-US" sz="4600" u="none" cap="none" strike="noStrike">
                <a:solidFill>
                  <a:srgbClr val="FFFFFF"/>
                </a:solidFill>
                <a:latin typeface="Arial"/>
                <a:ea typeface="Arial"/>
                <a:cs typeface="Arial"/>
                <a:sym typeface="Arial"/>
              </a:rPr>
              <a:t>Conclusion</a:t>
            </a:r>
            <a:endParaRPr b="0" i="0" sz="1200" u="none" cap="none" strike="noStrike">
              <a:solidFill>
                <a:srgbClr val="000000"/>
              </a:solidFill>
              <a:latin typeface="Arial"/>
              <a:ea typeface="Arial"/>
              <a:cs typeface="Arial"/>
              <a:sym typeface="Arial"/>
            </a:endParaRPr>
          </a:p>
        </p:txBody>
      </p:sp>
      <p:sp>
        <p:nvSpPr>
          <p:cNvPr id="44" name="Google Shape;44;g1140eeccbcd_1_5"/>
          <p:cNvSpPr txBox="1"/>
          <p:nvPr/>
        </p:nvSpPr>
        <p:spPr>
          <a:xfrm>
            <a:off x="29747350" y="20270400"/>
            <a:ext cx="13185600" cy="3886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sz="3000">
              <a:solidFill>
                <a:schemeClr val="dk1"/>
              </a:solidFill>
              <a:highlight>
                <a:srgbClr val="FFFF00"/>
              </a:highlight>
            </a:endParaRPr>
          </a:p>
          <a:p>
            <a:pPr indent="0" lvl="0" marL="0" rtl="0" algn="l">
              <a:lnSpc>
                <a:spcPct val="115000"/>
              </a:lnSpc>
              <a:spcBef>
                <a:spcPts val="0"/>
              </a:spcBef>
              <a:spcAft>
                <a:spcPts val="0"/>
              </a:spcAft>
              <a:buClr>
                <a:schemeClr val="dk1"/>
              </a:buClr>
              <a:buSzPts val="1100"/>
              <a:buFont typeface="Arial"/>
              <a:buNone/>
            </a:pPr>
            <a:r>
              <a:rPr lang="en-US" sz="3000">
                <a:solidFill>
                  <a:schemeClr val="dk1"/>
                </a:solidFill>
                <a:latin typeface="Times New Roman"/>
                <a:ea typeface="Times New Roman"/>
                <a:cs typeface="Times New Roman"/>
                <a:sym typeface="Times New Roman"/>
              </a:rPr>
              <a:t>The purpose of the </a:t>
            </a:r>
            <a:r>
              <a:rPr i="1" lang="en-US" sz="3000">
                <a:solidFill>
                  <a:schemeClr val="dk1"/>
                </a:solidFill>
                <a:latin typeface="Times New Roman"/>
                <a:ea typeface="Times New Roman"/>
                <a:cs typeface="Times New Roman"/>
                <a:sym typeface="Times New Roman"/>
              </a:rPr>
              <a:t>Learning through Collaborative Design Professional Development </a:t>
            </a:r>
            <a:r>
              <a:rPr lang="en-US" sz="3000">
                <a:solidFill>
                  <a:schemeClr val="dk1"/>
                </a:solidFill>
                <a:latin typeface="Times New Roman"/>
                <a:ea typeface="Times New Roman"/>
                <a:cs typeface="Times New Roman"/>
                <a:sym typeface="Times New Roman"/>
              </a:rPr>
              <a:t>(LCD PD) is to support teachers in facilitating talk in the classroom, allowing students to engage in meaningful sense making about phenomena and form explanations about the natural world. </a:t>
            </a:r>
            <a:r>
              <a:rPr b="1" lang="en-US" sz="3000">
                <a:solidFill>
                  <a:schemeClr val="dk1"/>
                </a:solidFill>
                <a:latin typeface="Times New Roman"/>
                <a:ea typeface="Times New Roman"/>
                <a:cs typeface="Times New Roman"/>
                <a:sym typeface="Times New Roman"/>
              </a:rPr>
              <a:t>The </a:t>
            </a:r>
            <a:r>
              <a:rPr b="1" lang="en-US" sz="3000">
                <a:solidFill>
                  <a:schemeClr val="dk1"/>
                </a:solidFill>
                <a:latin typeface="Times New Roman"/>
                <a:ea typeface="Times New Roman"/>
                <a:cs typeface="Times New Roman"/>
                <a:sym typeface="Times New Roman"/>
              </a:rPr>
              <a:t>findings</a:t>
            </a:r>
            <a:r>
              <a:rPr b="1" lang="en-US" sz="3000">
                <a:solidFill>
                  <a:schemeClr val="dk1"/>
                </a:solidFill>
                <a:latin typeface="Times New Roman"/>
                <a:ea typeface="Times New Roman"/>
                <a:cs typeface="Times New Roman"/>
                <a:sym typeface="Times New Roman"/>
              </a:rPr>
              <a:t> of this study support the idea that the role of the teacher in </a:t>
            </a:r>
            <a:r>
              <a:rPr b="1" lang="en-US" sz="3000">
                <a:solidFill>
                  <a:schemeClr val="dk1"/>
                </a:solidFill>
                <a:latin typeface="Times New Roman"/>
                <a:ea typeface="Times New Roman"/>
                <a:cs typeface="Times New Roman"/>
                <a:sym typeface="Times New Roman"/>
              </a:rPr>
              <a:t>facilitating</a:t>
            </a:r>
            <a:r>
              <a:rPr b="1" lang="en-US" sz="3000">
                <a:solidFill>
                  <a:schemeClr val="dk1"/>
                </a:solidFill>
                <a:latin typeface="Times New Roman"/>
                <a:ea typeface="Times New Roman"/>
                <a:cs typeface="Times New Roman"/>
                <a:sym typeface="Times New Roman"/>
              </a:rPr>
              <a:t> productive talk can shape student agency in their </a:t>
            </a:r>
            <a:r>
              <a:rPr b="1" lang="en-US" sz="3000">
                <a:solidFill>
                  <a:schemeClr val="dk1"/>
                </a:solidFill>
                <a:latin typeface="Times New Roman"/>
                <a:ea typeface="Times New Roman"/>
                <a:cs typeface="Times New Roman"/>
                <a:sym typeface="Times New Roman"/>
              </a:rPr>
              <a:t>engagement in the “doing of science”.</a:t>
            </a:r>
            <a:r>
              <a:rPr lang="en-US" sz="3000">
                <a:solidFill>
                  <a:schemeClr val="dk1"/>
                </a:solidFill>
                <a:latin typeface="Times New Roman"/>
                <a:ea typeface="Times New Roman"/>
                <a:cs typeface="Times New Roman"/>
                <a:sym typeface="Times New Roman"/>
              </a:rPr>
              <a:t> With these initial findings, we hope to explore deeper into the student perspective to better support teachers in their promoting of student learning and agency. </a:t>
            </a:r>
            <a:endParaRPr sz="3000">
              <a:solidFill>
                <a:schemeClr val="dk1"/>
              </a:solidFill>
              <a:highlight>
                <a:srgbClr val="FFFF00"/>
              </a:highlight>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3000"/>
              <a:buFont typeface="Arial"/>
              <a:buNone/>
            </a:pPr>
            <a:r>
              <a:t/>
            </a:r>
            <a:endParaRPr sz="3000">
              <a:latin typeface="Times New Roman"/>
              <a:ea typeface="Times New Roman"/>
              <a:cs typeface="Times New Roman"/>
              <a:sym typeface="Times New Roman"/>
            </a:endParaRPr>
          </a:p>
        </p:txBody>
      </p:sp>
      <p:sp>
        <p:nvSpPr>
          <p:cNvPr id="45" name="Google Shape;45;g1140eeccbcd_1_5"/>
          <p:cNvSpPr txBox="1"/>
          <p:nvPr/>
        </p:nvSpPr>
        <p:spPr>
          <a:xfrm>
            <a:off x="29794475" y="26321575"/>
            <a:ext cx="13052700" cy="3934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100">
                <a:solidFill>
                  <a:schemeClr val="dk1"/>
                </a:solidFill>
                <a:latin typeface="Times New Roman"/>
                <a:ea typeface="Times New Roman"/>
                <a:cs typeface="Times New Roman"/>
                <a:sym typeface="Times New Roman"/>
              </a:rPr>
              <a:t>NGSS Lead States. (2013). Next generation science standards: For states, by states. </a:t>
            </a:r>
            <a:endParaRPr sz="2100">
              <a:solidFill>
                <a:schemeClr val="dk1"/>
              </a:solidFill>
              <a:latin typeface="Times New Roman"/>
              <a:ea typeface="Times New Roman"/>
              <a:cs typeface="Times New Roman"/>
              <a:sym typeface="Times New Roman"/>
            </a:endParaRPr>
          </a:p>
          <a:p>
            <a:pPr indent="137159" lvl="0" marL="45720" rtl="0" algn="l">
              <a:spcBef>
                <a:spcPts val="0"/>
              </a:spcBef>
              <a:spcAft>
                <a:spcPts val="0"/>
              </a:spcAft>
              <a:buNone/>
            </a:pPr>
            <a:r>
              <a:rPr lang="en-US" sz="2100">
                <a:solidFill>
                  <a:schemeClr val="dk1"/>
                </a:solidFill>
                <a:latin typeface="Times New Roman"/>
                <a:ea typeface="Times New Roman"/>
                <a:cs typeface="Times New Roman"/>
                <a:sym typeface="Times New Roman"/>
              </a:rPr>
              <a:t>Washington, DC: National Academies Press. </a:t>
            </a:r>
            <a:endParaRPr sz="21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US" sz="2100">
                <a:solidFill>
                  <a:schemeClr val="dk1"/>
                </a:solidFill>
                <a:latin typeface="Times New Roman"/>
                <a:ea typeface="Times New Roman"/>
                <a:cs typeface="Times New Roman"/>
                <a:sym typeface="Times New Roman"/>
              </a:rPr>
              <a:t>National Research Council. (2012). A framework for K-12 science education: Practices, </a:t>
            </a:r>
            <a:endParaRPr sz="2100">
              <a:solidFill>
                <a:schemeClr val="dk1"/>
              </a:solidFill>
              <a:latin typeface="Times New Roman"/>
              <a:ea typeface="Times New Roman"/>
              <a:cs typeface="Times New Roman"/>
              <a:sym typeface="Times New Roman"/>
            </a:endParaRPr>
          </a:p>
          <a:p>
            <a:pPr indent="0" lvl="0" marL="182880" rtl="0" algn="l">
              <a:spcBef>
                <a:spcPts val="0"/>
              </a:spcBef>
              <a:spcAft>
                <a:spcPts val="0"/>
              </a:spcAft>
              <a:buNone/>
            </a:pPr>
            <a:r>
              <a:rPr lang="en-US" sz="2100">
                <a:solidFill>
                  <a:schemeClr val="dk1"/>
                </a:solidFill>
                <a:latin typeface="Times New Roman"/>
                <a:ea typeface="Times New Roman"/>
                <a:cs typeface="Times New Roman"/>
                <a:sym typeface="Times New Roman"/>
              </a:rPr>
              <a:t>crosscutting concepts, and core ideas. Committee on a Conceptual Framework for New K-12 Science Education Standards. Board on Science Education, Division of Behavioral and Social Sciences and Education. Washington, DC: The National Academies Press. </a:t>
            </a:r>
            <a:endParaRPr b="1" sz="2100">
              <a:solidFill>
                <a:schemeClr val="dk1"/>
              </a:solidFill>
              <a:latin typeface="Times New Roman"/>
              <a:ea typeface="Times New Roman"/>
              <a:cs typeface="Times New Roman"/>
              <a:sym typeface="Times New Roman"/>
            </a:endParaRPr>
          </a:p>
          <a:p>
            <a:pPr indent="-457200" lvl="0" marL="457200" rtl="0" algn="l">
              <a:lnSpc>
                <a:spcPct val="115000"/>
              </a:lnSpc>
              <a:spcBef>
                <a:spcPts val="0"/>
              </a:spcBef>
              <a:spcAft>
                <a:spcPts val="0"/>
              </a:spcAft>
              <a:buNone/>
            </a:pPr>
            <a:r>
              <a:rPr lang="en-US" sz="2100">
                <a:solidFill>
                  <a:schemeClr val="dk1"/>
                </a:solidFill>
                <a:latin typeface="Times New Roman"/>
                <a:ea typeface="Times New Roman"/>
                <a:cs typeface="Times New Roman"/>
                <a:sym typeface="Times New Roman"/>
              </a:rPr>
              <a:t>Michaels, S., &amp; O’Connor, C. (2015). Conceptualizing talk moves as tools: Professional development approaches for academically productive discussion. In L. B. Resnick, C. S. C. Asterhan, &amp; S. N. Clarke (Eds.), Socializing intelligence through talk and dialogue (pp. 347-362). Washington, DC: American Educational Research Assn.</a:t>
            </a:r>
            <a:endParaRPr sz="21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US" sz="2100">
                <a:solidFill>
                  <a:schemeClr val="dk1"/>
                </a:solidFill>
                <a:latin typeface="Times New Roman"/>
                <a:ea typeface="Times New Roman"/>
                <a:cs typeface="Times New Roman"/>
                <a:sym typeface="Times New Roman"/>
              </a:rPr>
              <a:t>Michaels, S., &amp; O’Connor, C. (2012). Talk science primer. Cambridge, MA: TERC.</a:t>
            </a:r>
            <a:endParaRPr sz="2100">
              <a:solidFill>
                <a:schemeClr val="dk1"/>
              </a:solidFill>
              <a:latin typeface="Times New Roman"/>
              <a:ea typeface="Times New Roman"/>
              <a:cs typeface="Times New Roman"/>
              <a:sym typeface="Times New Roman"/>
            </a:endParaRPr>
          </a:p>
          <a:p>
            <a:pPr indent="-457200" lvl="0" marL="457200" rtl="0" algn="l">
              <a:lnSpc>
                <a:spcPct val="115000"/>
              </a:lnSpc>
              <a:spcBef>
                <a:spcPts val="0"/>
              </a:spcBef>
              <a:spcAft>
                <a:spcPts val="0"/>
              </a:spcAft>
              <a:buNone/>
            </a:pPr>
            <a:r>
              <a:rPr lang="en-US" sz="2100">
                <a:solidFill>
                  <a:srgbClr val="222222"/>
                </a:solidFill>
                <a:latin typeface="Times New Roman"/>
                <a:ea typeface="Times New Roman"/>
                <a:cs typeface="Times New Roman"/>
                <a:sym typeface="Times New Roman"/>
              </a:rPr>
              <a:t>Windschitl, M., Thompson, J., &amp; Braaten, M. (2020). </a:t>
            </a:r>
            <a:r>
              <a:rPr i="1" lang="en-US" sz="2100">
                <a:solidFill>
                  <a:srgbClr val="222222"/>
                </a:solidFill>
                <a:latin typeface="Times New Roman"/>
                <a:ea typeface="Times New Roman"/>
                <a:cs typeface="Times New Roman"/>
                <a:sym typeface="Times New Roman"/>
              </a:rPr>
              <a:t>Ambitious science teaching</a:t>
            </a:r>
            <a:r>
              <a:rPr lang="en-US" sz="2100">
                <a:solidFill>
                  <a:srgbClr val="222222"/>
                </a:solidFill>
                <a:latin typeface="Times New Roman"/>
                <a:ea typeface="Times New Roman"/>
                <a:cs typeface="Times New Roman"/>
                <a:sym typeface="Times New Roman"/>
              </a:rPr>
              <a:t>. Harvard Education Press.</a:t>
            </a:r>
            <a:endParaRPr sz="2300">
              <a:latin typeface="Times New Roman"/>
              <a:ea typeface="Times New Roman"/>
              <a:cs typeface="Times New Roman"/>
              <a:sym typeface="Times New Roman"/>
            </a:endParaRPr>
          </a:p>
        </p:txBody>
      </p:sp>
      <p:graphicFrame>
        <p:nvGraphicFramePr>
          <p:cNvPr id="46" name="Google Shape;46;g1140eeccbcd_1_5"/>
          <p:cNvGraphicFramePr/>
          <p:nvPr/>
        </p:nvGraphicFramePr>
        <p:xfrm>
          <a:off x="14904720" y="8706600"/>
          <a:ext cx="3000000" cy="3000000"/>
        </p:xfrm>
        <a:graphic>
          <a:graphicData uri="http://schemas.openxmlformats.org/drawingml/2006/table">
            <a:tbl>
              <a:tblPr>
                <a:noFill/>
                <a:tableStyleId>{85F312D9-C998-4FE6-A9B5-9C41DC65F043}</a:tableStyleId>
              </a:tblPr>
              <a:tblGrid>
                <a:gridCol w="1351200"/>
                <a:gridCol w="991825"/>
                <a:gridCol w="4193475"/>
                <a:gridCol w="7664150"/>
              </a:tblGrid>
              <a:tr h="690325">
                <a:tc gridSpan="2">
                  <a:txBody>
                    <a:bodyPr/>
                    <a:lstStyle/>
                    <a:p>
                      <a:pPr indent="0" lvl="0" marL="0" rtl="0" algn="ctr">
                        <a:lnSpc>
                          <a:spcPct val="115000"/>
                        </a:lnSpc>
                        <a:spcBef>
                          <a:spcPts val="0"/>
                        </a:spcBef>
                        <a:spcAft>
                          <a:spcPts val="0"/>
                        </a:spcAft>
                        <a:buNone/>
                      </a:pPr>
                      <a:r>
                        <a:rPr b="1" lang="en-US" sz="2400">
                          <a:latin typeface="Times New Roman"/>
                          <a:ea typeface="Times New Roman"/>
                          <a:cs typeface="Times New Roman"/>
                          <a:sym typeface="Times New Roman"/>
                        </a:rPr>
                        <a:t>Theme</a:t>
                      </a:r>
                      <a:endParaRPr b="1" sz="2400">
                        <a:latin typeface="Times New Roman"/>
                        <a:ea typeface="Times New Roman"/>
                        <a:cs typeface="Times New Roman"/>
                        <a:sym typeface="Times New Roman"/>
                      </a:endParaRPr>
                    </a:p>
                  </a:txBody>
                  <a:tcPr marT="91425" marB="91425" marR="68575" marL="68575">
                    <a:lnL cap="flat" cmpd="sng" w="38100">
                      <a:solidFill>
                        <a:srgbClr val="BBB17B"/>
                      </a:solidFill>
                      <a:prstDash val="solid"/>
                      <a:round/>
                      <a:headEnd len="sm" w="sm" type="none"/>
                      <a:tailEnd len="sm" w="sm" type="none"/>
                    </a:lnL>
                    <a:lnR cap="flat" cmpd="sng" w="38100">
                      <a:solidFill>
                        <a:srgbClr val="BBB17B"/>
                      </a:solidFill>
                      <a:prstDash val="solid"/>
                      <a:round/>
                      <a:headEnd len="sm" w="sm" type="none"/>
                      <a:tailEnd len="sm" w="sm" type="none"/>
                    </a:lnR>
                    <a:lnT cap="flat" cmpd="sng" w="38100">
                      <a:solidFill>
                        <a:srgbClr val="BBB17B"/>
                      </a:solidFill>
                      <a:prstDash val="solid"/>
                      <a:round/>
                      <a:headEnd len="sm" w="sm" type="none"/>
                      <a:tailEnd len="sm" w="sm" type="none"/>
                    </a:lnT>
                    <a:lnB cap="flat" cmpd="sng" w="38100">
                      <a:solidFill>
                        <a:srgbClr val="BBB17B"/>
                      </a:solidFill>
                      <a:prstDash val="solid"/>
                      <a:round/>
                      <a:headEnd len="sm" w="sm" type="none"/>
                      <a:tailEnd len="sm" w="sm" type="none"/>
                    </a:lnB>
                    <a:solidFill>
                      <a:srgbClr val="FFFFFF"/>
                    </a:solidFill>
                  </a:tcPr>
                </a:tc>
                <a:tc hMerge="1"/>
                <a:tc>
                  <a:txBody>
                    <a:bodyPr/>
                    <a:lstStyle/>
                    <a:p>
                      <a:pPr indent="0" lvl="0" marL="0" rtl="0" algn="ctr">
                        <a:lnSpc>
                          <a:spcPct val="115000"/>
                        </a:lnSpc>
                        <a:spcBef>
                          <a:spcPts val="0"/>
                        </a:spcBef>
                        <a:spcAft>
                          <a:spcPts val="0"/>
                        </a:spcAft>
                        <a:buNone/>
                      </a:pPr>
                      <a:r>
                        <a:rPr b="1" lang="en-US" sz="2400">
                          <a:latin typeface="Times New Roman"/>
                          <a:ea typeface="Times New Roman"/>
                          <a:cs typeface="Times New Roman"/>
                          <a:sym typeface="Times New Roman"/>
                        </a:rPr>
                        <a:t>Mr. </a:t>
                      </a:r>
                      <a:r>
                        <a:rPr b="1" lang="en-US" sz="2400">
                          <a:latin typeface="Times New Roman"/>
                          <a:ea typeface="Times New Roman"/>
                          <a:cs typeface="Times New Roman"/>
                          <a:sym typeface="Times New Roman"/>
                        </a:rPr>
                        <a:t>Jerry’s Perspective</a:t>
                      </a:r>
                      <a:endParaRPr b="1" sz="2400">
                        <a:latin typeface="Times New Roman"/>
                        <a:ea typeface="Times New Roman"/>
                        <a:cs typeface="Times New Roman"/>
                        <a:sym typeface="Times New Roman"/>
                      </a:endParaRPr>
                    </a:p>
                  </a:txBody>
                  <a:tcPr marT="91425" marB="91425" marR="68575" marL="68575">
                    <a:lnL cap="flat" cmpd="sng" w="38100">
                      <a:solidFill>
                        <a:srgbClr val="BBB17B"/>
                      </a:solidFill>
                      <a:prstDash val="solid"/>
                      <a:round/>
                      <a:headEnd len="sm" w="sm" type="none"/>
                      <a:tailEnd len="sm" w="sm" type="none"/>
                    </a:lnL>
                    <a:lnR cap="flat" cmpd="sng" w="38100">
                      <a:solidFill>
                        <a:srgbClr val="BBB17B"/>
                      </a:solidFill>
                      <a:prstDash val="solid"/>
                      <a:round/>
                      <a:headEnd len="sm" w="sm" type="none"/>
                      <a:tailEnd len="sm" w="sm" type="none"/>
                    </a:lnR>
                    <a:lnT cap="flat" cmpd="sng" w="38100">
                      <a:solidFill>
                        <a:srgbClr val="BBB17B"/>
                      </a:solidFill>
                      <a:prstDash val="solid"/>
                      <a:round/>
                      <a:headEnd len="sm" w="sm" type="none"/>
                      <a:tailEnd len="sm" w="sm" type="none"/>
                    </a:lnT>
                    <a:lnB cap="flat" cmpd="sng" w="38100">
                      <a:solidFill>
                        <a:srgbClr val="BBB17B"/>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b="1" lang="en-US" sz="2400">
                          <a:latin typeface="Times New Roman"/>
                          <a:ea typeface="Times New Roman"/>
                          <a:cs typeface="Times New Roman"/>
                          <a:sym typeface="Times New Roman"/>
                        </a:rPr>
                        <a:t>Students’ Perspective</a:t>
                      </a:r>
                      <a:endParaRPr b="1" sz="2400">
                        <a:latin typeface="Times New Roman"/>
                        <a:ea typeface="Times New Roman"/>
                        <a:cs typeface="Times New Roman"/>
                        <a:sym typeface="Times New Roman"/>
                      </a:endParaRPr>
                    </a:p>
                  </a:txBody>
                  <a:tcPr marT="91425" marB="91425" marR="68575" marL="68575">
                    <a:lnL cap="flat" cmpd="sng" w="38100">
                      <a:solidFill>
                        <a:srgbClr val="BBB17B"/>
                      </a:solidFill>
                      <a:prstDash val="solid"/>
                      <a:round/>
                      <a:headEnd len="sm" w="sm" type="none"/>
                      <a:tailEnd len="sm" w="sm" type="none"/>
                    </a:lnL>
                    <a:lnR cap="flat" cmpd="sng" w="38100">
                      <a:solidFill>
                        <a:srgbClr val="BBB17B"/>
                      </a:solidFill>
                      <a:prstDash val="solid"/>
                      <a:round/>
                      <a:headEnd len="sm" w="sm" type="none"/>
                      <a:tailEnd len="sm" w="sm" type="none"/>
                    </a:lnR>
                    <a:lnT cap="flat" cmpd="sng" w="38100">
                      <a:solidFill>
                        <a:srgbClr val="BBB17B"/>
                      </a:solidFill>
                      <a:prstDash val="solid"/>
                      <a:round/>
                      <a:headEnd len="sm" w="sm" type="none"/>
                      <a:tailEnd len="sm" w="sm" type="none"/>
                    </a:lnT>
                    <a:lnB cap="flat" cmpd="sng" w="38100">
                      <a:solidFill>
                        <a:srgbClr val="BBB17B"/>
                      </a:solidFill>
                      <a:prstDash val="solid"/>
                      <a:round/>
                      <a:headEnd len="sm" w="sm" type="none"/>
                      <a:tailEnd len="sm" w="sm" type="none"/>
                    </a:lnB>
                    <a:solidFill>
                      <a:srgbClr val="FFFFFF"/>
                    </a:solidFill>
                  </a:tcPr>
                </a:tc>
              </a:tr>
              <a:tr h="3656650">
                <a:tc rowSpan="2">
                  <a:txBody>
                    <a:bodyPr/>
                    <a:lstStyle/>
                    <a:p>
                      <a:pPr indent="0" lvl="0" marL="0" rtl="0" algn="ctr">
                        <a:lnSpc>
                          <a:spcPct val="115000"/>
                        </a:lnSpc>
                        <a:spcBef>
                          <a:spcPts val="0"/>
                        </a:spcBef>
                        <a:spcAft>
                          <a:spcPts val="0"/>
                        </a:spcAft>
                        <a:buNone/>
                      </a:pPr>
                      <a:r>
                        <a:rPr lang="en-US" sz="2400">
                          <a:latin typeface="Times New Roman"/>
                          <a:ea typeface="Times New Roman"/>
                          <a:cs typeface="Times New Roman"/>
                          <a:sym typeface="Times New Roman"/>
                        </a:rPr>
                        <a:t>What was the teacher’s role in talk?</a:t>
                      </a:r>
                      <a:endParaRPr sz="2400">
                        <a:latin typeface="Times New Roman"/>
                        <a:ea typeface="Times New Roman"/>
                        <a:cs typeface="Times New Roman"/>
                        <a:sym typeface="Times New Roman"/>
                      </a:endParaRPr>
                    </a:p>
                  </a:txBody>
                  <a:tcPr marT="91425" marB="91425" marR="68575" marL="68575" anchor="ctr">
                    <a:lnL cap="flat" cmpd="sng" w="38100">
                      <a:solidFill>
                        <a:srgbClr val="BBB17B"/>
                      </a:solidFill>
                      <a:prstDash val="solid"/>
                      <a:round/>
                      <a:headEnd len="sm" w="sm" type="none"/>
                      <a:tailEnd len="sm" w="sm" type="none"/>
                    </a:lnL>
                    <a:lnR cap="flat" cmpd="sng" w="38100">
                      <a:solidFill>
                        <a:srgbClr val="BBB17B"/>
                      </a:solidFill>
                      <a:prstDash val="solid"/>
                      <a:round/>
                      <a:headEnd len="sm" w="sm" type="none"/>
                      <a:tailEnd len="sm" w="sm" type="none"/>
                    </a:lnR>
                    <a:lnT cap="flat" cmpd="sng" w="38100">
                      <a:solidFill>
                        <a:srgbClr val="BBB17B"/>
                      </a:solidFill>
                      <a:prstDash val="solid"/>
                      <a:round/>
                      <a:headEnd len="sm" w="sm" type="none"/>
                      <a:tailEnd len="sm" w="sm" type="none"/>
                    </a:lnT>
                    <a:lnB cap="flat" cmpd="sng" w="38100">
                      <a:solidFill>
                        <a:srgbClr val="BBB17B"/>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US" sz="2400">
                          <a:latin typeface="Times New Roman"/>
                          <a:ea typeface="Times New Roman"/>
                          <a:cs typeface="Times New Roman"/>
                          <a:sym typeface="Times New Roman"/>
                        </a:rPr>
                        <a:t>Whole Group</a:t>
                      </a:r>
                      <a:endParaRPr sz="2400">
                        <a:latin typeface="Times New Roman"/>
                        <a:ea typeface="Times New Roman"/>
                        <a:cs typeface="Times New Roman"/>
                        <a:sym typeface="Times New Roman"/>
                      </a:endParaRPr>
                    </a:p>
                  </a:txBody>
                  <a:tcPr marT="91425" marB="91425" marR="68575" marL="68575" anchor="ctr">
                    <a:lnL cap="flat" cmpd="sng" w="38100">
                      <a:solidFill>
                        <a:srgbClr val="BBB17B"/>
                      </a:solidFill>
                      <a:prstDash val="solid"/>
                      <a:round/>
                      <a:headEnd len="sm" w="sm" type="none"/>
                      <a:tailEnd len="sm" w="sm" type="none"/>
                    </a:lnL>
                    <a:lnR cap="flat" cmpd="sng" w="38100">
                      <a:solidFill>
                        <a:srgbClr val="BBB17B"/>
                      </a:solidFill>
                      <a:prstDash val="solid"/>
                      <a:round/>
                      <a:headEnd len="sm" w="sm" type="none"/>
                      <a:tailEnd len="sm" w="sm" type="none"/>
                    </a:lnR>
                    <a:lnT cap="flat" cmpd="sng" w="38100">
                      <a:solidFill>
                        <a:srgbClr val="BBB17B"/>
                      </a:solidFill>
                      <a:prstDash val="solid"/>
                      <a:round/>
                      <a:headEnd len="sm" w="sm" type="none"/>
                      <a:tailEnd len="sm" w="sm" type="none"/>
                    </a:lnT>
                    <a:lnB cap="flat" cmpd="sng" w="38100">
                      <a:solidFill>
                        <a:srgbClr val="BBB17B"/>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lang="en-US" sz="2400">
                          <a:latin typeface="Times New Roman"/>
                          <a:ea typeface="Times New Roman"/>
                          <a:cs typeface="Times New Roman"/>
                          <a:sym typeface="Times New Roman"/>
                        </a:rPr>
                        <a:t>“I’m using the ideas that are shared to just keep building the conversation.”</a:t>
                      </a:r>
                      <a:endParaRPr sz="2400">
                        <a:latin typeface="Times New Roman"/>
                        <a:ea typeface="Times New Roman"/>
                        <a:cs typeface="Times New Roman"/>
                        <a:sym typeface="Times New Roman"/>
                      </a:endParaRPr>
                    </a:p>
                  </a:txBody>
                  <a:tcPr marT="91425" marB="91425" marR="68575" marL="68575">
                    <a:lnL cap="flat" cmpd="sng" w="38100">
                      <a:solidFill>
                        <a:srgbClr val="BBB17B"/>
                      </a:solidFill>
                      <a:prstDash val="solid"/>
                      <a:round/>
                      <a:headEnd len="sm" w="sm" type="none"/>
                      <a:tailEnd len="sm" w="sm" type="none"/>
                    </a:lnL>
                    <a:lnR cap="flat" cmpd="sng" w="38100">
                      <a:solidFill>
                        <a:srgbClr val="BBB17B"/>
                      </a:solidFill>
                      <a:prstDash val="solid"/>
                      <a:round/>
                      <a:headEnd len="sm" w="sm" type="none"/>
                      <a:tailEnd len="sm" w="sm" type="none"/>
                    </a:lnR>
                    <a:lnT cap="flat" cmpd="sng" w="38100">
                      <a:solidFill>
                        <a:srgbClr val="BBB17B"/>
                      </a:solidFill>
                      <a:prstDash val="solid"/>
                      <a:round/>
                      <a:headEnd len="sm" w="sm" type="none"/>
                      <a:tailEnd len="sm" w="sm" type="none"/>
                    </a:lnT>
                    <a:lnB cap="flat" cmpd="sng" w="38100">
                      <a:solidFill>
                        <a:srgbClr val="BBB17B"/>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b="1" lang="en-US" sz="2400">
                          <a:latin typeface="Times New Roman"/>
                          <a:ea typeface="Times New Roman"/>
                          <a:cs typeface="Times New Roman"/>
                          <a:sym typeface="Times New Roman"/>
                        </a:rPr>
                        <a:t>Student 15:</a:t>
                      </a:r>
                      <a:r>
                        <a:rPr lang="en-US" sz="2400">
                          <a:latin typeface="Times New Roman"/>
                          <a:ea typeface="Times New Roman"/>
                          <a:cs typeface="Times New Roman"/>
                          <a:sym typeface="Times New Roman"/>
                        </a:rPr>
                        <a:t> “Teacher to student discussions are very important because if a student doesn't grasp a concept, you can directly ask the teacher.” “[Mr. Jerry] asked a question and then we type the answers into chat… He just wants to make sure that we can try to understand the concept. And even if people are wrong, he'll still elaborate on why a thing is such.”</a:t>
                      </a:r>
                      <a:endParaRPr sz="2400">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b="1" lang="en-US" sz="2400">
                          <a:latin typeface="Times New Roman"/>
                          <a:ea typeface="Times New Roman"/>
                          <a:cs typeface="Times New Roman"/>
                          <a:sym typeface="Times New Roman"/>
                        </a:rPr>
                        <a:t>Student 4:</a:t>
                      </a:r>
                      <a:r>
                        <a:rPr lang="en-US" sz="2400">
                          <a:latin typeface="Times New Roman"/>
                          <a:ea typeface="Times New Roman"/>
                          <a:cs typeface="Times New Roman"/>
                          <a:sym typeface="Times New Roman"/>
                        </a:rPr>
                        <a:t> “It's a discussion with a teacher or teachers letting us know, like, what's correct. What's wrong. [Even] if it's not wrong, what's the accepted idea. And it just clears things up more.”</a:t>
                      </a:r>
                      <a:endParaRPr sz="2400">
                        <a:latin typeface="Times New Roman"/>
                        <a:ea typeface="Times New Roman"/>
                        <a:cs typeface="Times New Roman"/>
                        <a:sym typeface="Times New Roman"/>
                      </a:endParaRPr>
                    </a:p>
                  </a:txBody>
                  <a:tcPr marT="91425" marB="91425" marR="68575" marL="68575">
                    <a:lnL cap="flat" cmpd="sng" w="38100">
                      <a:solidFill>
                        <a:srgbClr val="BBB17B"/>
                      </a:solidFill>
                      <a:prstDash val="solid"/>
                      <a:round/>
                      <a:headEnd len="sm" w="sm" type="none"/>
                      <a:tailEnd len="sm" w="sm" type="none"/>
                    </a:lnL>
                    <a:lnR cap="flat" cmpd="sng" w="38100">
                      <a:solidFill>
                        <a:srgbClr val="BBB17B"/>
                      </a:solidFill>
                      <a:prstDash val="solid"/>
                      <a:round/>
                      <a:headEnd len="sm" w="sm" type="none"/>
                      <a:tailEnd len="sm" w="sm" type="none"/>
                    </a:lnR>
                    <a:lnT cap="flat" cmpd="sng" w="38100">
                      <a:solidFill>
                        <a:srgbClr val="BBB17B"/>
                      </a:solidFill>
                      <a:prstDash val="solid"/>
                      <a:round/>
                      <a:headEnd len="sm" w="sm" type="none"/>
                      <a:tailEnd len="sm" w="sm" type="none"/>
                    </a:lnT>
                    <a:lnB cap="flat" cmpd="sng" w="38100">
                      <a:solidFill>
                        <a:srgbClr val="BBB17B"/>
                      </a:solidFill>
                      <a:prstDash val="solid"/>
                      <a:round/>
                      <a:headEnd len="sm" w="sm" type="none"/>
                      <a:tailEnd len="sm" w="sm" type="none"/>
                    </a:lnB>
                    <a:solidFill>
                      <a:srgbClr val="FFFFFF"/>
                    </a:solidFill>
                  </a:tcPr>
                </a:tc>
              </a:tr>
              <a:tr h="5058150">
                <a:tc vMerge="1"/>
                <a:tc>
                  <a:txBody>
                    <a:bodyPr/>
                    <a:lstStyle/>
                    <a:p>
                      <a:pPr indent="0" lvl="0" marL="0" rtl="0" algn="ctr">
                        <a:lnSpc>
                          <a:spcPct val="115000"/>
                        </a:lnSpc>
                        <a:spcBef>
                          <a:spcPts val="0"/>
                        </a:spcBef>
                        <a:spcAft>
                          <a:spcPts val="0"/>
                        </a:spcAft>
                        <a:buNone/>
                      </a:pPr>
                      <a:r>
                        <a:rPr lang="en-US" sz="2400">
                          <a:latin typeface="Times New Roman"/>
                          <a:ea typeface="Times New Roman"/>
                          <a:cs typeface="Times New Roman"/>
                          <a:sym typeface="Times New Roman"/>
                        </a:rPr>
                        <a:t>Small Group</a:t>
                      </a:r>
                      <a:endParaRPr sz="2400">
                        <a:latin typeface="Times New Roman"/>
                        <a:ea typeface="Times New Roman"/>
                        <a:cs typeface="Times New Roman"/>
                        <a:sym typeface="Times New Roman"/>
                      </a:endParaRPr>
                    </a:p>
                  </a:txBody>
                  <a:tcPr marT="91425" marB="91425" marR="68575" marL="68575" anchor="ctr">
                    <a:lnL cap="flat" cmpd="sng" w="38100">
                      <a:solidFill>
                        <a:srgbClr val="BBB17B"/>
                      </a:solidFill>
                      <a:prstDash val="solid"/>
                      <a:round/>
                      <a:headEnd len="sm" w="sm" type="none"/>
                      <a:tailEnd len="sm" w="sm" type="none"/>
                    </a:lnL>
                    <a:lnR cap="flat" cmpd="sng" w="38100">
                      <a:solidFill>
                        <a:srgbClr val="BBB17B"/>
                      </a:solidFill>
                      <a:prstDash val="solid"/>
                      <a:round/>
                      <a:headEnd len="sm" w="sm" type="none"/>
                      <a:tailEnd len="sm" w="sm" type="none"/>
                    </a:lnR>
                    <a:lnT cap="flat" cmpd="sng" w="38100">
                      <a:solidFill>
                        <a:srgbClr val="BBB17B"/>
                      </a:solidFill>
                      <a:prstDash val="solid"/>
                      <a:round/>
                      <a:headEnd len="sm" w="sm" type="none"/>
                      <a:tailEnd len="sm" w="sm" type="none"/>
                    </a:lnT>
                    <a:lnB cap="flat" cmpd="sng" w="38100">
                      <a:solidFill>
                        <a:srgbClr val="BBB17B"/>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lang="en-US" sz="2400">
                          <a:latin typeface="Times New Roman"/>
                          <a:ea typeface="Times New Roman"/>
                          <a:cs typeface="Times New Roman"/>
                          <a:sym typeface="Times New Roman"/>
                        </a:rPr>
                        <a:t>“[in the small groups] I’m there to monitor and ask questions. But I’m not there to tell them anything.”</a:t>
                      </a:r>
                      <a:endParaRPr sz="2400">
                        <a:latin typeface="Times New Roman"/>
                        <a:ea typeface="Times New Roman"/>
                        <a:cs typeface="Times New Roman"/>
                        <a:sym typeface="Times New Roman"/>
                      </a:endParaRPr>
                    </a:p>
                  </a:txBody>
                  <a:tcPr marT="91425" marB="91425" marR="68575" marL="68575">
                    <a:lnL cap="flat" cmpd="sng" w="38100">
                      <a:solidFill>
                        <a:srgbClr val="BBB17B"/>
                      </a:solidFill>
                      <a:prstDash val="solid"/>
                      <a:round/>
                      <a:headEnd len="sm" w="sm" type="none"/>
                      <a:tailEnd len="sm" w="sm" type="none"/>
                    </a:lnL>
                    <a:lnR cap="flat" cmpd="sng" w="38100">
                      <a:solidFill>
                        <a:srgbClr val="BBB17B"/>
                      </a:solidFill>
                      <a:prstDash val="solid"/>
                      <a:round/>
                      <a:headEnd len="sm" w="sm" type="none"/>
                      <a:tailEnd len="sm" w="sm" type="none"/>
                    </a:lnR>
                    <a:lnT cap="flat" cmpd="sng" w="38100">
                      <a:solidFill>
                        <a:srgbClr val="BBB17B"/>
                      </a:solidFill>
                      <a:prstDash val="solid"/>
                      <a:round/>
                      <a:headEnd len="sm" w="sm" type="none"/>
                      <a:tailEnd len="sm" w="sm" type="none"/>
                    </a:lnT>
                    <a:lnB cap="flat" cmpd="sng" w="38100">
                      <a:solidFill>
                        <a:srgbClr val="BBB17B"/>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b="1" lang="en-US" sz="2400">
                          <a:latin typeface="Times New Roman"/>
                          <a:ea typeface="Times New Roman"/>
                          <a:cs typeface="Times New Roman"/>
                          <a:sym typeface="Times New Roman"/>
                        </a:rPr>
                        <a:t>Student 15:</a:t>
                      </a:r>
                      <a:r>
                        <a:rPr lang="en-US" sz="2400">
                          <a:latin typeface="Times New Roman"/>
                          <a:ea typeface="Times New Roman"/>
                          <a:cs typeface="Times New Roman"/>
                          <a:sym typeface="Times New Roman"/>
                        </a:rPr>
                        <a:t> “Sometimes your friends need to help you on certain topics.”</a:t>
                      </a:r>
                      <a:endParaRPr sz="2400">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b="1" lang="en-US" sz="2400">
                          <a:latin typeface="Times New Roman"/>
                          <a:ea typeface="Times New Roman"/>
                          <a:cs typeface="Times New Roman"/>
                          <a:sym typeface="Times New Roman"/>
                        </a:rPr>
                        <a:t>Student 22:</a:t>
                      </a:r>
                      <a:r>
                        <a:rPr lang="en-US" sz="2400">
                          <a:latin typeface="Times New Roman"/>
                          <a:ea typeface="Times New Roman"/>
                          <a:cs typeface="Times New Roman"/>
                          <a:sym typeface="Times New Roman"/>
                        </a:rPr>
                        <a:t> “[In small group] especially when we have questions, we bring them up to Mr. Jerry and then [he] will tell us what he thinks and he would give us like hints or like he would tell us if we're going the right direction, wrong direction.”</a:t>
                      </a:r>
                      <a:endParaRPr sz="2400">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b="1" lang="en-US" sz="2400">
                          <a:latin typeface="Times New Roman"/>
                          <a:ea typeface="Times New Roman"/>
                          <a:cs typeface="Times New Roman"/>
                          <a:sym typeface="Times New Roman"/>
                        </a:rPr>
                        <a:t>Student 21: “</a:t>
                      </a:r>
                      <a:r>
                        <a:rPr lang="en-US" sz="2400">
                          <a:latin typeface="Times New Roman"/>
                          <a:ea typeface="Times New Roman"/>
                          <a:cs typeface="Times New Roman"/>
                          <a:sym typeface="Times New Roman"/>
                        </a:rPr>
                        <a:t>Mr. Jerry typically likes to split us into different groups and, let us figure out things on our own and then come back and then he'll tell us, like, do this.”</a:t>
                      </a:r>
                      <a:endParaRPr sz="2400">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b="1" lang="en-US" sz="2400">
                          <a:latin typeface="Times New Roman"/>
                          <a:ea typeface="Times New Roman"/>
                          <a:cs typeface="Times New Roman"/>
                          <a:sym typeface="Times New Roman"/>
                        </a:rPr>
                        <a:t>Student 6:</a:t>
                      </a:r>
                      <a:r>
                        <a:rPr lang="en-US" sz="2400">
                          <a:latin typeface="Times New Roman"/>
                          <a:ea typeface="Times New Roman"/>
                          <a:cs typeface="Times New Roman"/>
                          <a:sym typeface="Times New Roman"/>
                        </a:rPr>
                        <a:t> “Usually Mr. Jerry likes to throw in like five extra questions. And [so] then you have to explain through that. Mr. Jerry. He already knows the answers. So he's just asking you to get you to think about it.”</a:t>
                      </a:r>
                      <a:endParaRPr sz="2400">
                        <a:latin typeface="Times New Roman"/>
                        <a:ea typeface="Times New Roman"/>
                        <a:cs typeface="Times New Roman"/>
                        <a:sym typeface="Times New Roman"/>
                      </a:endParaRPr>
                    </a:p>
                  </a:txBody>
                  <a:tcPr marT="91425" marB="91425" marR="68575" marL="68575">
                    <a:lnL cap="flat" cmpd="sng" w="38100">
                      <a:solidFill>
                        <a:srgbClr val="BBB17B"/>
                      </a:solidFill>
                      <a:prstDash val="solid"/>
                      <a:round/>
                      <a:headEnd len="sm" w="sm" type="none"/>
                      <a:tailEnd len="sm" w="sm" type="none"/>
                    </a:lnL>
                    <a:lnR cap="flat" cmpd="sng" w="38100">
                      <a:solidFill>
                        <a:srgbClr val="BBB17B"/>
                      </a:solidFill>
                      <a:prstDash val="solid"/>
                      <a:round/>
                      <a:headEnd len="sm" w="sm" type="none"/>
                      <a:tailEnd len="sm" w="sm" type="none"/>
                    </a:lnR>
                    <a:lnT cap="flat" cmpd="sng" w="38100">
                      <a:solidFill>
                        <a:srgbClr val="BBB17B"/>
                      </a:solidFill>
                      <a:prstDash val="solid"/>
                      <a:round/>
                      <a:headEnd len="sm" w="sm" type="none"/>
                      <a:tailEnd len="sm" w="sm" type="none"/>
                    </a:lnT>
                    <a:lnB cap="flat" cmpd="sng" w="38100">
                      <a:solidFill>
                        <a:srgbClr val="BBB17B"/>
                      </a:solidFill>
                      <a:prstDash val="solid"/>
                      <a:round/>
                      <a:headEnd len="sm" w="sm" type="none"/>
                      <a:tailEnd len="sm" w="sm" type="none"/>
                    </a:lnB>
                    <a:solidFill>
                      <a:srgbClr val="FFFFFF"/>
                    </a:solidFill>
                  </a:tcPr>
                </a:tc>
              </a:tr>
              <a:tr h="4007025">
                <a:tc gridSpan="2">
                  <a:txBody>
                    <a:bodyPr/>
                    <a:lstStyle/>
                    <a:p>
                      <a:pPr indent="0" lvl="0" marL="0" rtl="0" algn="ctr">
                        <a:lnSpc>
                          <a:spcPct val="115000"/>
                        </a:lnSpc>
                        <a:spcBef>
                          <a:spcPts val="0"/>
                        </a:spcBef>
                        <a:spcAft>
                          <a:spcPts val="0"/>
                        </a:spcAft>
                        <a:buNone/>
                      </a:pPr>
                      <a:r>
                        <a:rPr lang="en-US" sz="2400">
                          <a:latin typeface="Times New Roman"/>
                          <a:ea typeface="Times New Roman"/>
                          <a:cs typeface="Times New Roman"/>
                          <a:sym typeface="Times New Roman"/>
                        </a:rPr>
                        <a:t>Talk in the Classroom</a:t>
                      </a:r>
                      <a:endParaRPr sz="2400">
                        <a:latin typeface="Times New Roman"/>
                        <a:ea typeface="Times New Roman"/>
                        <a:cs typeface="Times New Roman"/>
                        <a:sym typeface="Times New Roman"/>
                      </a:endParaRPr>
                    </a:p>
                  </a:txBody>
                  <a:tcPr marT="91425" marB="91425" marR="68575" marL="68575" anchor="ctr">
                    <a:lnL cap="flat" cmpd="sng" w="38100">
                      <a:solidFill>
                        <a:srgbClr val="BBB17B"/>
                      </a:solidFill>
                      <a:prstDash val="solid"/>
                      <a:round/>
                      <a:headEnd len="sm" w="sm" type="none"/>
                      <a:tailEnd len="sm" w="sm" type="none"/>
                    </a:lnL>
                    <a:lnR cap="flat" cmpd="sng" w="38100">
                      <a:solidFill>
                        <a:srgbClr val="BBB17B"/>
                      </a:solidFill>
                      <a:prstDash val="solid"/>
                      <a:round/>
                      <a:headEnd len="sm" w="sm" type="none"/>
                      <a:tailEnd len="sm" w="sm" type="none"/>
                    </a:lnR>
                    <a:lnT cap="flat" cmpd="sng" w="38100">
                      <a:solidFill>
                        <a:srgbClr val="BBB17B"/>
                      </a:solidFill>
                      <a:prstDash val="solid"/>
                      <a:round/>
                      <a:headEnd len="sm" w="sm" type="none"/>
                      <a:tailEnd len="sm" w="sm" type="none"/>
                    </a:lnT>
                    <a:lnB cap="flat" cmpd="sng" w="38100">
                      <a:solidFill>
                        <a:srgbClr val="BBB17B"/>
                      </a:solidFill>
                      <a:prstDash val="solid"/>
                      <a:round/>
                      <a:headEnd len="sm" w="sm" type="none"/>
                      <a:tailEnd len="sm" w="sm" type="none"/>
                    </a:lnB>
                    <a:solidFill>
                      <a:srgbClr val="FFFFFF"/>
                    </a:solidFill>
                  </a:tcPr>
                </a:tc>
                <a:tc hMerge="1"/>
                <a:tc>
                  <a:txBody>
                    <a:bodyPr/>
                    <a:lstStyle/>
                    <a:p>
                      <a:pPr indent="0" lvl="0" marL="0" rtl="0" algn="l">
                        <a:lnSpc>
                          <a:spcPct val="115000"/>
                        </a:lnSpc>
                        <a:spcBef>
                          <a:spcPts val="0"/>
                        </a:spcBef>
                        <a:spcAft>
                          <a:spcPts val="0"/>
                        </a:spcAft>
                        <a:buNone/>
                      </a:pPr>
                      <a:r>
                        <a:rPr lang="en-US" sz="2400">
                          <a:latin typeface="Times New Roman"/>
                          <a:ea typeface="Times New Roman"/>
                          <a:cs typeface="Times New Roman"/>
                          <a:sym typeface="Times New Roman"/>
                        </a:rPr>
                        <a:t>“[its] multiple students all sharing ideas and critiquing ideas”</a:t>
                      </a:r>
                      <a:endParaRPr sz="2400">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US" sz="2400">
                          <a:latin typeface="Times New Roman"/>
                          <a:ea typeface="Times New Roman"/>
                          <a:cs typeface="Times New Roman"/>
                          <a:sym typeface="Times New Roman"/>
                        </a:rPr>
                        <a:t>“They [students] need to be talking about something that will make them talk.”</a:t>
                      </a:r>
                      <a:endParaRPr sz="2400">
                        <a:latin typeface="Times New Roman"/>
                        <a:ea typeface="Times New Roman"/>
                        <a:cs typeface="Times New Roman"/>
                        <a:sym typeface="Times New Roman"/>
                      </a:endParaRPr>
                    </a:p>
                  </a:txBody>
                  <a:tcPr marT="91425" marB="91425" marR="68575" marL="68575">
                    <a:lnL cap="flat" cmpd="sng" w="38100">
                      <a:solidFill>
                        <a:srgbClr val="BBB17B"/>
                      </a:solidFill>
                      <a:prstDash val="solid"/>
                      <a:round/>
                      <a:headEnd len="sm" w="sm" type="none"/>
                      <a:tailEnd len="sm" w="sm" type="none"/>
                    </a:lnL>
                    <a:lnR cap="flat" cmpd="sng" w="38100">
                      <a:solidFill>
                        <a:srgbClr val="BBB17B"/>
                      </a:solidFill>
                      <a:prstDash val="solid"/>
                      <a:round/>
                      <a:headEnd len="sm" w="sm" type="none"/>
                      <a:tailEnd len="sm" w="sm" type="none"/>
                    </a:lnR>
                    <a:lnT cap="flat" cmpd="sng" w="38100">
                      <a:solidFill>
                        <a:srgbClr val="BBB17B"/>
                      </a:solidFill>
                      <a:prstDash val="solid"/>
                      <a:round/>
                      <a:headEnd len="sm" w="sm" type="none"/>
                      <a:tailEnd len="sm" w="sm" type="none"/>
                    </a:lnT>
                    <a:lnB cap="flat" cmpd="sng" w="38100">
                      <a:solidFill>
                        <a:srgbClr val="BBB17B"/>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b="1" lang="en-US" sz="2400">
                          <a:latin typeface="Times New Roman"/>
                          <a:ea typeface="Times New Roman"/>
                          <a:cs typeface="Times New Roman"/>
                          <a:sym typeface="Times New Roman"/>
                        </a:rPr>
                        <a:t>Student 7:</a:t>
                      </a:r>
                      <a:r>
                        <a:rPr lang="en-US" sz="2400">
                          <a:latin typeface="Times New Roman"/>
                          <a:ea typeface="Times New Roman"/>
                          <a:cs typeface="Times New Roman"/>
                          <a:sym typeface="Times New Roman"/>
                        </a:rPr>
                        <a:t> “Discussions play the role of helping to better understand the concept through different opinions and also sort of learning from our people's opinions, learning to accept it and mix them together occasionally.”</a:t>
                      </a:r>
                      <a:endParaRPr sz="2400">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b="1" lang="en-US" sz="2400">
                          <a:latin typeface="Times New Roman"/>
                          <a:ea typeface="Times New Roman"/>
                          <a:cs typeface="Times New Roman"/>
                          <a:sym typeface="Times New Roman"/>
                        </a:rPr>
                        <a:t>Student 14:</a:t>
                      </a:r>
                      <a:r>
                        <a:rPr lang="en-US" sz="2400">
                          <a:latin typeface="Times New Roman"/>
                          <a:ea typeface="Times New Roman"/>
                          <a:cs typeface="Times New Roman"/>
                          <a:sym typeface="Times New Roman"/>
                        </a:rPr>
                        <a:t> “If I were to do [figuring it out] by myself, maybe I would only see it from, as I said before, one angle. So I, maybe I could be able to find an answer, but there might be a better answer from a different angle, which I had, which I wouldn't have been able to see.”</a:t>
                      </a:r>
                      <a:endParaRPr sz="2400">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b="1" lang="en-US" sz="2400">
                          <a:latin typeface="Times New Roman"/>
                          <a:ea typeface="Times New Roman"/>
                          <a:cs typeface="Times New Roman"/>
                          <a:sym typeface="Times New Roman"/>
                        </a:rPr>
                        <a:t>Student 12:</a:t>
                      </a:r>
                      <a:r>
                        <a:rPr lang="en-US" sz="2400">
                          <a:latin typeface="Times New Roman"/>
                          <a:ea typeface="Times New Roman"/>
                          <a:cs typeface="Times New Roman"/>
                          <a:sym typeface="Times New Roman"/>
                        </a:rPr>
                        <a:t> “[Talk] plays a role of like building upon what's already been learned like, to give better explanation.”</a:t>
                      </a:r>
                      <a:endParaRPr sz="2400">
                        <a:latin typeface="Times New Roman"/>
                        <a:ea typeface="Times New Roman"/>
                        <a:cs typeface="Times New Roman"/>
                        <a:sym typeface="Times New Roman"/>
                      </a:endParaRPr>
                    </a:p>
                  </a:txBody>
                  <a:tcPr marT="91425" marB="91425" marR="68575" marL="68575">
                    <a:lnL cap="flat" cmpd="sng" w="38100">
                      <a:solidFill>
                        <a:srgbClr val="BBB17B"/>
                      </a:solidFill>
                      <a:prstDash val="solid"/>
                      <a:round/>
                      <a:headEnd len="sm" w="sm" type="none"/>
                      <a:tailEnd len="sm" w="sm" type="none"/>
                    </a:lnL>
                    <a:lnR cap="flat" cmpd="sng" w="38100">
                      <a:solidFill>
                        <a:srgbClr val="BBB17B"/>
                      </a:solidFill>
                      <a:prstDash val="solid"/>
                      <a:round/>
                      <a:headEnd len="sm" w="sm" type="none"/>
                      <a:tailEnd len="sm" w="sm" type="none"/>
                    </a:lnR>
                    <a:lnT cap="flat" cmpd="sng" w="38100">
                      <a:solidFill>
                        <a:srgbClr val="BBB17B"/>
                      </a:solidFill>
                      <a:prstDash val="solid"/>
                      <a:round/>
                      <a:headEnd len="sm" w="sm" type="none"/>
                      <a:tailEnd len="sm" w="sm" type="none"/>
                    </a:lnT>
                    <a:lnB cap="flat" cmpd="sng" w="38100">
                      <a:solidFill>
                        <a:srgbClr val="BBB17B"/>
                      </a:solidFill>
                      <a:prstDash val="solid"/>
                      <a:round/>
                      <a:headEnd len="sm" w="sm" type="none"/>
                      <a:tailEnd len="sm" w="sm" type="none"/>
                    </a:lnB>
                    <a:solidFill>
                      <a:srgbClr val="FFFFFF"/>
                    </a:solidFill>
                  </a:tcPr>
                </a:tc>
              </a:tr>
              <a:tr h="3656650">
                <a:tc gridSpan="2">
                  <a:txBody>
                    <a:bodyPr/>
                    <a:lstStyle/>
                    <a:p>
                      <a:pPr indent="0" lvl="0" marL="0" rtl="0" algn="ctr">
                        <a:lnSpc>
                          <a:spcPct val="115000"/>
                        </a:lnSpc>
                        <a:spcBef>
                          <a:spcPts val="0"/>
                        </a:spcBef>
                        <a:spcAft>
                          <a:spcPts val="0"/>
                        </a:spcAft>
                        <a:buNone/>
                      </a:pPr>
                      <a:r>
                        <a:rPr lang="en-US" sz="2400">
                          <a:latin typeface="Times New Roman"/>
                          <a:ea typeface="Times New Roman"/>
                          <a:cs typeface="Times New Roman"/>
                          <a:sym typeface="Times New Roman"/>
                        </a:rPr>
                        <a:t>Skin Cancer Lesson</a:t>
                      </a:r>
                      <a:endParaRPr sz="2400">
                        <a:latin typeface="Times New Roman"/>
                        <a:ea typeface="Times New Roman"/>
                        <a:cs typeface="Times New Roman"/>
                        <a:sym typeface="Times New Roman"/>
                      </a:endParaRPr>
                    </a:p>
                  </a:txBody>
                  <a:tcPr marT="91425" marB="91425" marR="68575" marL="68575" anchor="ctr">
                    <a:lnL cap="flat" cmpd="sng" w="38100">
                      <a:solidFill>
                        <a:srgbClr val="BBB17B"/>
                      </a:solidFill>
                      <a:prstDash val="solid"/>
                      <a:round/>
                      <a:headEnd len="sm" w="sm" type="none"/>
                      <a:tailEnd len="sm" w="sm" type="none"/>
                    </a:lnL>
                    <a:lnR cap="flat" cmpd="sng" w="38100">
                      <a:solidFill>
                        <a:srgbClr val="BBB17B"/>
                      </a:solidFill>
                      <a:prstDash val="solid"/>
                      <a:round/>
                      <a:headEnd len="sm" w="sm" type="none"/>
                      <a:tailEnd len="sm" w="sm" type="none"/>
                    </a:lnR>
                    <a:lnT cap="flat" cmpd="sng" w="38100">
                      <a:solidFill>
                        <a:srgbClr val="BBB17B"/>
                      </a:solidFill>
                      <a:prstDash val="solid"/>
                      <a:round/>
                      <a:headEnd len="sm" w="sm" type="none"/>
                      <a:tailEnd len="sm" w="sm" type="none"/>
                    </a:lnT>
                    <a:lnB cap="flat" cmpd="sng" w="38100">
                      <a:solidFill>
                        <a:srgbClr val="BBB17B"/>
                      </a:solidFill>
                      <a:prstDash val="solid"/>
                      <a:round/>
                      <a:headEnd len="sm" w="sm" type="none"/>
                      <a:tailEnd len="sm" w="sm" type="none"/>
                    </a:lnB>
                    <a:solidFill>
                      <a:srgbClr val="FFFFFF"/>
                    </a:solidFill>
                  </a:tcPr>
                </a:tc>
                <a:tc hMerge="1"/>
                <a:tc>
                  <a:txBody>
                    <a:bodyPr/>
                    <a:lstStyle/>
                    <a:p>
                      <a:pPr indent="0" lvl="0" marL="0" rtl="0" algn="l">
                        <a:lnSpc>
                          <a:spcPct val="115000"/>
                        </a:lnSpc>
                        <a:spcBef>
                          <a:spcPts val="0"/>
                        </a:spcBef>
                        <a:spcAft>
                          <a:spcPts val="0"/>
                        </a:spcAft>
                        <a:buNone/>
                      </a:pPr>
                      <a:r>
                        <a:rPr lang="en-US" sz="2400">
                          <a:latin typeface="Times New Roman"/>
                          <a:ea typeface="Times New Roman"/>
                          <a:cs typeface="Times New Roman"/>
                          <a:sym typeface="Times New Roman"/>
                        </a:rPr>
                        <a:t>“It was so great…I think giving them local data was a game changer. It was relevant to humans.” “They [students] were question each other’s ideas…even some of my barely participating students wanted to engage in the activity.”</a:t>
                      </a:r>
                      <a:endParaRPr sz="2400">
                        <a:latin typeface="Times New Roman"/>
                        <a:ea typeface="Times New Roman"/>
                        <a:cs typeface="Times New Roman"/>
                        <a:sym typeface="Times New Roman"/>
                      </a:endParaRPr>
                    </a:p>
                  </a:txBody>
                  <a:tcPr marT="91425" marB="91425" marR="68575" marL="68575">
                    <a:lnL cap="flat" cmpd="sng" w="38100">
                      <a:solidFill>
                        <a:srgbClr val="BBB17B"/>
                      </a:solidFill>
                      <a:prstDash val="solid"/>
                      <a:round/>
                      <a:headEnd len="sm" w="sm" type="none"/>
                      <a:tailEnd len="sm" w="sm" type="none"/>
                    </a:lnL>
                    <a:lnR cap="flat" cmpd="sng" w="38100">
                      <a:solidFill>
                        <a:srgbClr val="BBB17B"/>
                      </a:solidFill>
                      <a:prstDash val="solid"/>
                      <a:round/>
                      <a:headEnd len="sm" w="sm" type="none"/>
                      <a:tailEnd len="sm" w="sm" type="none"/>
                    </a:lnR>
                    <a:lnT cap="flat" cmpd="sng" w="38100">
                      <a:solidFill>
                        <a:srgbClr val="BBB17B"/>
                      </a:solidFill>
                      <a:prstDash val="solid"/>
                      <a:round/>
                      <a:headEnd len="sm" w="sm" type="none"/>
                      <a:tailEnd len="sm" w="sm" type="none"/>
                    </a:lnT>
                    <a:lnB cap="flat" cmpd="sng" w="38100">
                      <a:solidFill>
                        <a:srgbClr val="BBB17B"/>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b="1" lang="en-US" sz="2400">
                          <a:latin typeface="Times New Roman"/>
                          <a:ea typeface="Times New Roman"/>
                          <a:cs typeface="Times New Roman"/>
                          <a:sym typeface="Times New Roman"/>
                        </a:rPr>
                        <a:t>Student 17:</a:t>
                      </a:r>
                      <a:r>
                        <a:rPr lang="en-US" sz="2400">
                          <a:latin typeface="Times New Roman"/>
                          <a:ea typeface="Times New Roman"/>
                          <a:cs typeface="Times New Roman"/>
                          <a:sym typeface="Times New Roman"/>
                        </a:rPr>
                        <a:t> “With a skin cancer one, they gave us like a website where we could actually have like viable, uh, data with numbers. And it was more fun doing that when I think I had a greater amount of enjoyment.” “It was, it was, it was like easier, like easier to formulate a response. Like it could be different, not easier from the response, but gathering up the evidence and making a claim and like elaborating with others”</a:t>
                      </a:r>
                      <a:endParaRPr sz="2400">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b="1" lang="en-US" sz="2400">
                          <a:latin typeface="Times New Roman"/>
                          <a:ea typeface="Times New Roman"/>
                          <a:cs typeface="Times New Roman"/>
                          <a:sym typeface="Times New Roman"/>
                        </a:rPr>
                        <a:t>Student 7:</a:t>
                      </a:r>
                      <a:r>
                        <a:rPr lang="en-US" sz="2400">
                          <a:latin typeface="Times New Roman"/>
                          <a:ea typeface="Times New Roman"/>
                          <a:cs typeface="Times New Roman"/>
                          <a:sym typeface="Times New Roman"/>
                        </a:rPr>
                        <a:t> “[I was doing since] in the stage between the searching for information, um, inside the recommended sources and applying that information into a claim.”</a:t>
                      </a:r>
                      <a:endParaRPr sz="2400">
                        <a:latin typeface="Times New Roman"/>
                        <a:ea typeface="Times New Roman"/>
                        <a:cs typeface="Times New Roman"/>
                        <a:sym typeface="Times New Roman"/>
                      </a:endParaRPr>
                    </a:p>
                  </a:txBody>
                  <a:tcPr marT="91425" marB="91425" marR="68575" marL="68575">
                    <a:lnL cap="flat" cmpd="sng" w="38100">
                      <a:solidFill>
                        <a:srgbClr val="BBB17B"/>
                      </a:solidFill>
                      <a:prstDash val="solid"/>
                      <a:round/>
                      <a:headEnd len="sm" w="sm" type="none"/>
                      <a:tailEnd len="sm" w="sm" type="none"/>
                    </a:lnL>
                    <a:lnR cap="flat" cmpd="sng" w="38100">
                      <a:solidFill>
                        <a:srgbClr val="BBB17B"/>
                      </a:solidFill>
                      <a:prstDash val="solid"/>
                      <a:round/>
                      <a:headEnd len="sm" w="sm" type="none"/>
                      <a:tailEnd len="sm" w="sm" type="none"/>
                    </a:lnR>
                    <a:lnT cap="flat" cmpd="sng" w="38100">
                      <a:solidFill>
                        <a:srgbClr val="BBB17B"/>
                      </a:solidFill>
                      <a:prstDash val="solid"/>
                      <a:round/>
                      <a:headEnd len="sm" w="sm" type="none"/>
                      <a:tailEnd len="sm" w="sm" type="none"/>
                    </a:lnT>
                    <a:lnB cap="flat" cmpd="sng" w="38100">
                      <a:solidFill>
                        <a:srgbClr val="BBB17B"/>
                      </a:solidFill>
                      <a:prstDash val="solid"/>
                      <a:round/>
                      <a:headEnd len="sm" w="sm" type="none"/>
                      <a:tailEnd len="sm" w="sm" type="none"/>
                    </a:lnB>
                    <a:solidFill>
                      <a:srgbClr val="FFFFFF"/>
                    </a:solidFill>
                  </a:tcPr>
                </a:tc>
              </a:tr>
            </a:tbl>
          </a:graphicData>
        </a:graphic>
      </p:graphicFrame>
      <p:sp>
        <p:nvSpPr>
          <p:cNvPr id="47" name="Google Shape;47;g1140eeccbcd_1_5"/>
          <p:cNvSpPr/>
          <p:nvPr/>
        </p:nvSpPr>
        <p:spPr>
          <a:xfrm>
            <a:off x="1005840" y="22469500"/>
            <a:ext cx="13324200" cy="783900"/>
          </a:xfrm>
          <a:prstGeom prst="rect">
            <a:avLst/>
          </a:prstGeom>
          <a:solidFill>
            <a:srgbClr val="48131F"/>
          </a:solidFill>
          <a:ln>
            <a:noFill/>
          </a:ln>
          <a:effectLst>
            <a:outerShdw blurRad="63500" rotWithShape="0" algn="ctr" dir="2700000" dist="107763">
              <a:srgbClr val="000000">
                <a:alpha val="74510"/>
              </a:srgbClr>
            </a:outerShdw>
          </a:effectLst>
        </p:spPr>
        <p:txBody>
          <a:bodyPr anchorCtr="0" anchor="ctr" bIns="29375" lIns="58750" spcFirstLastPara="1" rIns="58750" wrap="square" tIns="29375">
            <a:noAutofit/>
          </a:bodyPr>
          <a:lstStyle/>
          <a:p>
            <a:pPr indent="0" lvl="0" marL="0" marR="0" rtl="0" algn="ctr">
              <a:lnSpc>
                <a:spcPct val="100000"/>
              </a:lnSpc>
              <a:spcBef>
                <a:spcPts val="0"/>
              </a:spcBef>
              <a:spcAft>
                <a:spcPts val="0"/>
              </a:spcAft>
              <a:buClr>
                <a:srgbClr val="000000"/>
              </a:buClr>
              <a:buSzPts val="5100"/>
              <a:buFont typeface="Arial"/>
              <a:buNone/>
            </a:pPr>
            <a:r>
              <a:rPr b="1" lang="en-US" sz="5100">
                <a:solidFill>
                  <a:srgbClr val="FFFFFF"/>
                </a:solidFill>
              </a:rPr>
              <a:t>Methods</a:t>
            </a:r>
            <a:endParaRPr b="0" i="0" sz="1200" u="none" cap="none" strike="noStrike">
              <a:solidFill>
                <a:srgbClr val="000000"/>
              </a:solidFill>
              <a:latin typeface="Arial"/>
              <a:ea typeface="Arial"/>
              <a:cs typeface="Arial"/>
              <a:sym typeface="Arial"/>
            </a:endParaRPr>
          </a:p>
        </p:txBody>
      </p:sp>
      <p:sp>
        <p:nvSpPr>
          <p:cNvPr id="48" name="Google Shape;48;g1140eeccbcd_1_5"/>
          <p:cNvSpPr/>
          <p:nvPr/>
        </p:nvSpPr>
        <p:spPr>
          <a:xfrm>
            <a:off x="29391625" y="3999649"/>
            <a:ext cx="13716000" cy="1143000"/>
          </a:xfrm>
          <a:prstGeom prst="rect">
            <a:avLst/>
          </a:prstGeom>
          <a:solidFill>
            <a:srgbClr val="48131F"/>
          </a:solidFill>
          <a:ln>
            <a:noFill/>
          </a:ln>
          <a:effectLst>
            <a:outerShdw blurRad="63500" rotWithShape="0" algn="ctr" dir="2700000" dist="107763">
              <a:srgbClr val="000000">
                <a:alpha val="74510"/>
              </a:srgbClr>
            </a:outerShdw>
          </a:effectLst>
        </p:spPr>
        <p:txBody>
          <a:bodyPr anchorCtr="0" anchor="ctr" bIns="29375" lIns="58750" spcFirstLastPara="1" rIns="58750" wrap="square" tIns="29375">
            <a:noAutofit/>
          </a:bodyPr>
          <a:lstStyle/>
          <a:p>
            <a:pPr indent="0" lvl="0" marL="0" marR="0" rtl="0" algn="ctr">
              <a:lnSpc>
                <a:spcPct val="100000"/>
              </a:lnSpc>
              <a:spcBef>
                <a:spcPts val="0"/>
              </a:spcBef>
              <a:spcAft>
                <a:spcPts val="0"/>
              </a:spcAft>
              <a:buClr>
                <a:srgbClr val="000000"/>
              </a:buClr>
              <a:buSzPts val="5100"/>
              <a:buFont typeface="Arial"/>
              <a:buNone/>
            </a:pPr>
            <a:r>
              <a:rPr b="1" lang="en-US" sz="5100">
                <a:solidFill>
                  <a:srgbClr val="FFFFFF"/>
                </a:solidFill>
              </a:rPr>
              <a:t>Connecting Perspectives</a:t>
            </a:r>
            <a:endParaRPr b="0" i="0" sz="1200" u="none" cap="none" strike="noStrike">
              <a:solidFill>
                <a:srgbClr val="000000"/>
              </a:solidFill>
              <a:latin typeface="Arial"/>
              <a:ea typeface="Arial"/>
              <a:cs typeface="Arial"/>
              <a:sym typeface="Arial"/>
            </a:endParaRPr>
          </a:p>
        </p:txBody>
      </p:sp>
      <p:sp>
        <p:nvSpPr>
          <p:cNvPr id="49" name="Google Shape;49;g1140eeccbcd_1_5"/>
          <p:cNvSpPr/>
          <p:nvPr/>
        </p:nvSpPr>
        <p:spPr>
          <a:xfrm>
            <a:off x="15143700" y="3995928"/>
            <a:ext cx="13716000" cy="1143000"/>
          </a:xfrm>
          <a:prstGeom prst="rect">
            <a:avLst/>
          </a:prstGeom>
          <a:solidFill>
            <a:srgbClr val="48131F"/>
          </a:solidFill>
          <a:ln>
            <a:noFill/>
          </a:ln>
          <a:effectLst>
            <a:outerShdw blurRad="63500" rotWithShape="0" algn="ctr" dir="2700000" dist="107763">
              <a:srgbClr val="000000">
                <a:alpha val="74510"/>
              </a:srgbClr>
            </a:outerShdw>
          </a:effectLst>
        </p:spPr>
        <p:txBody>
          <a:bodyPr anchorCtr="0" anchor="ctr" bIns="29375" lIns="58750" spcFirstLastPara="1" rIns="58750" wrap="square" tIns="29375">
            <a:noAutofit/>
          </a:bodyPr>
          <a:lstStyle/>
          <a:p>
            <a:pPr indent="0" lvl="0" marL="0" marR="0" rtl="0" algn="ctr">
              <a:lnSpc>
                <a:spcPct val="100000"/>
              </a:lnSpc>
              <a:spcBef>
                <a:spcPts val="0"/>
              </a:spcBef>
              <a:spcAft>
                <a:spcPts val="0"/>
              </a:spcAft>
              <a:buClr>
                <a:srgbClr val="000000"/>
              </a:buClr>
              <a:buSzPts val="5100"/>
              <a:buFont typeface="Arial"/>
              <a:buNone/>
            </a:pPr>
            <a:r>
              <a:rPr b="1" lang="en-US" sz="5100">
                <a:solidFill>
                  <a:srgbClr val="FFFFFF"/>
                </a:solidFill>
              </a:rPr>
              <a:t>Research Question</a:t>
            </a:r>
            <a:endParaRPr b="0" i="0" sz="1200" u="none" cap="none" strike="noStrike">
              <a:solidFill>
                <a:srgbClr val="000000"/>
              </a:solidFill>
              <a:latin typeface="Arial"/>
              <a:ea typeface="Arial"/>
              <a:cs typeface="Arial"/>
              <a:sym typeface="Arial"/>
            </a:endParaRPr>
          </a:p>
        </p:txBody>
      </p:sp>
      <p:sp>
        <p:nvSpPr>
          <p:cNvPr id="50" name="Google Shape;50;g1140eeccbcd_1_5"/>
          <p:cNvSpPr txBox="1"/>
          <p:nvPr/>
        </p:nvSpPr>
        <p:spPr>
          <a:xfrm>
            <a:off x="15142464" y="5544298"/>
            <a:ext cx="13716000" cy="21540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Clr>
                <a:schemeClr val="dk1"/>
              </a:buClr>
              <a:buSzPts val="1100"/>
              <a:buFont typeface="Arial"/>
              <a:buNone/>
            </a:pPr>
            <a:r>
              <a:rPr b="1" lang="en-US" sz="3100">
                <a:solidFill>
                  <a:srgbClr val="48131F"/>
                </a:solidFill>
                <a:latin typeface="Times New Roman"/>
                <a:ea typeface="Times New Roman"/>
                <a:cs typeface="Times New Roman"/>
                <a:sym typeface="Times New Roman"/>
              </a:rPr>
              <a:t>What are the perceptions of one middle school science teacher and his students related to four focal lessons designed around productive science talk? </a:t>
            </a:r>
            <a:endParaRPr b="1" sz="3100">
              <a:solidFill>
                <a:srgbClr val="48131F"/>
              </a:solidFill>
              <a:latin typeface="Times New Roman"/>
              <a:ea typeface="Times New Roman"/>
              <a:cs typeface="Times New Roman"/>
              <a:sym typeface="Times New Roman"/>
            </a:endParaRPr>
          </a:p>
          <a:p>
            <a:pPr indent="0" lvl="0" marL="457200" rtl="0" algn="l">
              <a:lnSpc>
                <a:spcPct val="115000"/>
              </a:lnSpc>
              <a:spcBef>
                <a:spcPts val="0"/>
              </a:spcBef>
              <a:spcAft>
                <a:spcPts val="0"/>
              </a:spcAft>
              <a:buClr>
                <a:schemeClr val="dk1"/>
              </a:buClr>
              <a:buSzPts val="3200"/>
              <a:buFont typeface="Arial"/>
              <a:buNone/>
            </a:pPr>
            <a:r>
              <a:t/>
            </a:r>
            <a:endParaRPr sz="31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2100">
              <a:latin typeface="Times New Roman"/>
              <a:ea typeface="Times New Roman"/>
              <a:cs typeface="Times New Roman"/>
              <a:sym typeface="Times New Roman"/>
            </a:endParaRPr>
          </a:p>
        </p:txBody>
      </p:sp>
      <p:pic>
        <p:nvPicPr>
          <p:cNvPr id="51" name="Google Shape;51;g1140eeccbcd_1_5"/>
          <p:cNvPicPr preferRelativeResize="0"/>
          <p:nvPr/>
        </p:nvPicPr>
        <p:blipFill rotWithShape="1">
          <a:blip r:embed="rId3">
            <a:alphaModFix/>
          </a:blip>
          <a:srcRect b="0" l="0" r="0" t="0"/>
          <a:stretch/>
        </p:blipFill>
        <p:spPr>
          <a:xfrm>
            <a:off x="9049512" y="30770459"/>
            <a:ext cx="21589069" cy="2111088"/>
          </a:xfrm>
          <a:prstGeom prst="rect">
            <a:avLst/>
          </a:prstGeom>
          <a:noFill/>
          <a:ln>
            <a:noFill/>
          </a:ln>
        </p:spPr>
      </p:pic>
      <p:pic>
        <p:nvPicPr>
          <p:cNvPr id="52" name="Google Shape;52;g1140eeccbcd_1_5"/>
          <p:cNvPicPr preferRelativeResize="0"/>
          <p:nvPr/>
        </p:nvPicPr>
        <p:blipFill>
          <a:blip r:embed="rId4">
            <a:alphaModFix/>
          </a:blip>
          <a:stretch>
            <a:fillRect/>
          </a:stretch>
        </p:blipFill>
        <p:spPr>
          <a:xfrm>
            <a:off x="30490875" y="30849575"/>
            <a:ext cx="2721549" cy="1599301"/>
          </a:xfrm>
          <a:prstGeom prst="rect">
            <a:avLst/>
          </a:prstGeom>
          <a:noFill/>
          <a:ln>
            <a:noFill/>
          </a:ln>
        </p:spPr>
      </p:pic>
      <p:pic>
        <p:nvPicPr>
          <p:cNvPr id="53" name="Google Shape;53;g1140eeccbcd_1_5"/>
          <p:cNvPicPr preferRelativeResize="0"/>
          <p:nvPr/>
        </p:nvPicPr>
        <p:blipFill>
          <a:blip r:embed="rId5">
            <a:alphaModFix/>
          </a:blip>
          <a:stretch>
            <a:fillRect/>
          </a:stretch>
        </p:blipFill>
        <p:spPr>
          <a:xfrm>
            <a:off x="16242975" y="30366587"/>
            <a:ext cx="3647201" cy="2918825"/>
          </a:xfrm>
          <a:prstGeom prst="rect">
            <a:avLst/>
          </a:prstGeom>
          <a:noFill/>
          <a:ln>
            <a:noFill/>
          </a:ln>
        </p:spPr>
      </p:pic>
      <p:sp>
        <p:nvSpPr>
          <p:cNvPr id="54" name="Google Shape;54;g1140eeccbcd_1_5"/>
          <p:cNvSpPr txBox="1"/>
          <p:nvPr/>
        </p:nvSpPr>
        <p:spPr>
          <a:xfrm>
            <a:off x="1016000" y="30368163"/>
            <a:ext cx="41994600" cy="6003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900"/>
              <a:buFont typeface="Arial"/>
              <a:buNone/>
            </a:pPr>
            <a:r>
              <a:rPr i="0" lang="en-US" sz="2700" u="none" cap="none" strike="noStrike">
                <a:solidFill>
                  <a:srgbClr val="782F40"/>
                </a:solidFill>
                <a:latin typeface="Calibri"/>
                <a:ea typeface="Calibri"/>
                <a:cs typeface="Calibri"/>
                <a:sym typeface="Calibri"/>
              </a:rPr>
              <a:t>This material is based upon work supported by the National Science Foundation under </a:t>
            </a:r>
            <a:r>
              <a:rPr b="1" i="0" lang="en-US" sz="2700" u="none" cap="none" strike="noStrike">
                <a:solidFill>
                  <a:srgbClr val="782F40"/>
                </a:solidFill>
                <a:latin typeface="Calibri"/>
                <a:ea typeface="Calibri"/>
                <a:cs typeface="Calibri"/>
                <a:sym typeface="Calibri"/>
              </a:rPr>
              <a:t>DRL #1720587</a:t>
            </a:r>
            <a:r>
              <a:rPr i="0" lang="en-US" sz="2700" u="none" cap="none" strike="noStrike">
                <a:solidFill>
                  <a:srgbClr val="782F40"/>
                </a:solidFill>
                <a:latin typeface="Calibri"/>
                <a:ea typeface="Calibri"/>
                <a:cs typeface="Calibri"/>
                <a:sym typeface="Calibri"/>
              </a:rPr>
              <a:t>.  Any opinions, findings, and conclusions or recommendations expressed in this material are those of the authors and do not necessarily reflect the views of the National Science Foundation.</a:t>
            </a:r>
            <a:endParaRPr i="0" sz="2700" u="none" cap="none" strike="noStrike">
              <a:solidFill>
                <a:srgbClr val="782F40"/>
              </a:solidFill>
              <a:latin typeface="Calibri"/>
              <a:ea typeface="Calibri"/>
              <a:cs typeface="Calibri"/>
              <a:sym typeface="Calibri"/>
            </a:endParaRPr>
          </a:p>
        </p:txBody>
      </p:sp>
      <p:sp>
        <p:nvSpPr>
          <p:cNvPr id="55" name="Google Shape;55;g1140eeccbcd_1_5"/>
          <p:cNvSpPr txBox="1"/>
          <p:nvPr/>
        </p:nvSpPr>
        <p:spPr>
          <a:xfrm>
            <a:off x="0" y="1197775"/>
            <a:ext cx="43891200" cy="2212800"/>
          </a:xfrm>
          <a:prstGeom prst="rect">
            <a:avLst/>
          </a:prstGeom>
          <a:noFill/>
          <a:ln>
            <a:noFill/>
          </a:ln>
        </p:spPr>
        <p:txBody>
          <a:bodyPr anchorCtr="0" anchor="ctr" bIns="39175" lIns="78375" spcFirstLastPara="1" rIns="78375" wrap="square" tIns="39175">
            <a:noAutofit/>
          </a:bodyPr>
          <a:lstStyle/>
          <a:p>
            <a:pPr indent="0" lvl="0" marL="0" marR="0" rtl="0" algn="ctr">
              <a:lnSpc>
                <a:spcPct val="100000"/>
              </a:lnSpc>
              <a:spcBef>
                <a:spcPts val="0"/>
              </a:spcBef>
              <a:spcAft>
                <a:spcPts val="0"/>
              </a:spcAft>
              <a:buClr>
                <a:srgbClr val="000000"/>
              </a:buClr>
              <a:buSzPts val="7200"/>
              <a:buFont typeface="Arial"/>
              <a:buNone/>
            </a:pPr>
            <a:r>
              <a:rPr b="1" lang="en-US" sz="9000">
                <a:solidFill>
                  <a:srgbClr val="48131F"/>
                </a:solidFill>
                <a:latin typeface="Times New Roman"/>
                <a:ea typeface="Times New Roman"/>
                <a:cs typeface="Times New Roman"/>
                <a:sym typeface="Times New Roman"/>
              </a:rPr>
              <a:t>on productive science talk and “doing science” in the classroom. </a:t>
            </a:r>
            <a:endParaRPr b="0" i="0" sz="9000" cap="none" strike="noStrike">
              <a:solidFill>
                <a:srgbClr val="48131F"/>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Blank Presentation">
  <a:themeElements>
    <a:clrScheme name="">
      <a:dk1>
        <a:srgbClr val="000000"/>
      </a:dk1>
      <a:lt1>
        <a:srgbClr val="FFFFE9"/>
      </a:lt1>
      <a:dk2>
        <a:srgbClr val="808000"/>
      </a:dk2>
      <a:lt2>
        <a:srgbClr val="666633"/>
      </a:lt2>
      <a:accent1>
        <a:srgbClr val="339933"/>
      </a:accent1>
      <a:accent2>
        <a:srgbClr val="800000"/>
      </a:accent2>
      <a:accent3>
        <a:srgbClr val="FFFFF2"/>
      </a:accent3>
      <a:accent4>
        <a:srgbClr val="000000"/>
      </a:accent4>
      <a:accent5>
        <a:srgbClr val="ADCAAD"/>
      </a:accent5>
      <a:accent6>
        <a:srgbClr val="730000"/>
      </a:accent6>
      <a:hlink>
        <a:srgbClr val="0033CC"/>
      </a:hlink>
      <a:folHlink>
        <a:srgbClr val="FFCC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2009-02-06T19:58:43Z</dcterms:created>
  <dc:creator>john</dc:creator>
</cp:coreProperties>
</file>